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407" r:id="rId3"/>
    <p:sldId id="257" r:id="rId4"/>
    <p:sldId id="290" r:id="rId5"/>
    <p:sldId id="258" r:id="rId6"/>
    <p:sldId id="324" r:id="rId7"/>
    <p:sldId id="325" r:id="rId8"/>
    <p:sldId id="307" r:id="rId9"/>
    <p:sldId id="292" r:id="rId10"/>
    <p:sldId id="293" r:id="rId11"/>
    <p:sldId id="297" r:id="rId12"/>
    <p:sldId id="294" r:id="rId13"/>
    <p:sldId id="295" r:id="rId14"/>
    <p:sldId id="301" r:id="rId15"/>
    <p:sldId id="296" r:id="rId16"/>
    <p:sldId id="406" r:id="rId17"/>
    <p:sldId id="299" r:id="rId18"/>
    <p:sldId id="306" r:id="rId19"/>
    <p:sldId id="298" r:id="rId20"/>
    <p:sldId id="291" r:id="rId21"/>
    <p:sldId id="402" r:id="rId22"/>
    <p:sldId id="355" r:id="rId23"/>
    <p:sldId id="354" r:id="rId24"/>
    <p:sldId id="309" r:id="rId25"/>
    <p:sldId id="310" r:id="rId26"/>
    <p:sldId id="311" r:id="rId27"/>
    <p:sldId id="356" r:id="rId28"/>
    <p:sldId id="396" r:id="rId29"/>
    <p:sldId id="397" r:id="rId30"/>
    <p:sldId id="360" r:id="rId31"/>
    <p:sldId id="398" r:id="rId32"/>
    <p:sldId id="358" r:id="rId33"/>
    <p:sldId id="361" r:id="rId34"/>
    <p:sldId id="403" r:id="rId35"/>
    <p:sldId id="363" r:id="rId36"/>
    <p:sldId id="364" r:id="rId37"/>
    <p:sldId id="393" r:id="rId38"/>
    <p:sldId id="372" r:id="rId39"/>
    <p:sldId id="367" r:id="rId40"/>
    <p:sldId id="368" r:id="rId41"/>
    <p:sldId id="369" r:id="rId42"/>
    <p:sldId id="370" r:id="rId43"/>
    <p:sldId id="405" r:id="rId44"/>
    <p:sldId id="373" r:id="rId45"/>
    <p:sldId id="408" r:id="rId46"/>
    <p:sldId id="409" r:id="rId47"/>
    <p:sldId id="376" r:id="rId48"/>
    <p:sldId id="378" r:id="rId49"/>
    <p:sldId id="379" r:id="rId50"/>
    <p:sldId id="380" r:id="rId51"/>
    <p:sldId id="381" r:id="rId52"/>
    <p:sldId id="383" r:id="rId53"/>
    <p:sldId id="382" r:id="rId54"/>
    <p:sldId id="384" r:id="rId55"/>
    <p:sldId id="385" r:id="rId56"/>
    <p:sldId id="386" r:id="rId57"/>
    <p:sldId id="388" r:id="rId58"/>
    <p:sldId id="389" r:id="rId59"/>
    <p:sldId id="387" r:id="rId60"/>
    <p:sldId id="392" r:id="rId61"/>
    <p:sldId id="390" r:id="rId62"/>
    <p:sldId id="401" r:id="rId63"/>
    <p:sldId id="395" r:id="rId64"/>
    <p:sldId id="352" r:id="rId65"/>
    <p:sldId id="329" r:id="rId66"/>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3E3"/>
    <a:srgbClr val="000000"/>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38" autoAdjust="0"/>
    <p:restoredTop sz="96327"/>
  </p:normalViewPr>
  <p:slideViewPr>
    <p:cSldViewPr snapToGrid="0">
      <p:cViewPr varScale="1">
        <p:scale>
          <a:sx n="147" d="100"/>
          <a:sy n="147" d="100"/>
        </p:scale>
        <p:origin x="22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2023/02/01</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10</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12</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8961911" y="1675454"/>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7694509" y="1860120"/>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198975" y="1377226"/>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14</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15</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337448"/>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Tree>
    <p:extLst>
      <p:ext uri="{BB962C8B-B14F-4D97-AF65-F5344CB8AC3E}">
        <p14:creationId xmlns:p14="http://schemas.microsoft.com/office/powerpoint/2010/main" val="342022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16</a:t>
            </a:fld>
            <a:endParaRPr lang="en-KR" dirty="0"/>
          </a:p>
        </p:txBody>
      </p:sp>
      <p:sp>
        <p:nvSpPr>
          <p:cNvPr id="8" name="TextBox 7">
            <a:extLst>
              <a:ext uri="{FF2B5EF4-FFF2-40B4-BE49-F238E27FC236}">
                <a16:creationId xmlns:a16="http://schemas.microsoft.com/office/drawing/2014/main" id="{1ACD3FCD-7914-DC12-B7D0-BB12935D2BD9}"/>
              </a:ext>
            </a:extLst>
          </p:cNvPr>
          <p:cNvSpPr txBox="1"/>
          <p:nvPr/>
        </p:nvSpPr>
        <p:spPr>
          <a:xfrm>
            <a:off x="410817" y="5877320"/>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aphicFrame>
        <p:nvGraphicFramePr>
          <p:cNvPr id="9" name="표 9">
            <a:extLst>
              <a:ext uri="{FF2B5EF4-FFF2-40B4-BE49-F238E27FC236}">
                <a16:creationId xmlns:a16="http://schemas.microsoft.com/office/drawing/2014/main" id="{C40EC198-8536-4F30-865B-CF85C5D3B01E}"/>
              </a:ext>
            </a:extLst>
          </p:cNvPr>
          <p:cNvGraphicFramePr>
            <a:graphicFrameLocks noGrp="1"/>
          </p:cNvGraphicFramePr>
          <p:nvPr>
            <p:extLst>
              <p:ext uri="{D42A27DB-BD31-4B8C-83A1-F6EECF244321}">
                <p14:modId xmlns:p14="http://schemas.microsoft.com/office/powerpoint/2010/main" val="1054421303"/>
              </p:ext>
            </p:extLst>
          </p:nvPr>
        </p:nvGraphicFramePr>
        <p:xfrm>
          <a:off x="410816" y="1314440"/>
          <a:ext cx="11198085" cy="4532334"/>
        </p:xfrm>
        <a:graphic>
          <a:graphicData uri="http://schemas.openxmlformats.org/drawingml/2006/table">
            <a:tbl>
              <a:tblPr firstRow="1" bandRow="1">
                <a:tableStyleId>{C083E6E3-FA7D-4D7B-A595-EF9225AFEA82}</a:tableStyleId>
              </a:tblPr>
              <a:tblGrid>
                <a:gridCol w="2472233">
                  <a:extLst>
                    <a:ext uri="{9D8B030D-6E8A-4147-A177-3AD203B41FA5}">
                      <a16:colId xmlns:a16="http://schemas.microsoft.com/office/drawing/2014/main" val="1774601515"/>
                    </a:ext>
                  </a:extLst>
                </a:gridCol>
                <a:gridCol w="5460850">
                  <a:extLst>
                    <a:ext uri="{9D8B030D-6E8A-4147-A177-3AD203B41FA5}">
                      <a16:colId xmlns:a16="http://schemas.microsoft.com/office/drawing/2014/main" val="2359995808"/>
                    </a:ext>
                  </a:extLst>
                </a:gridCol>
                <a:gridCol w="3265002">
                  <a:extLst>
                    <a:ext uri="{9D8B030D-6E8A-4147-A177-3AD203B41FA5}">
                      <a16:colId xmlns:a16="http://schemas.microsoft.com/office/drawing/2014/main" val="1943698129"/>
                    </a:ext>
                  </a:extLst>
                </a:gridCol>
              </a:tblGrid>
              <a:tr h="486881">
                <a:tc>
                  <a:txBody>
                    <a:bodyPr/>
                    <a:lstStyle/>
                    <a:p>
                      <a:pPr algn="ctr"/>
                      <a:r>
                        <a:rPr lang="en-US" altLang="ko-Kore-US" sz="1400" dirty="0">
                          <a:solidFill>
                            <a:schemeClr val="tx1"/>
                          </a:solidFill>
                        </a:rPr>
                        <a:t>Metrics</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Definition</a:t>
                      </a:r>
                      <a:endParaRPr lang="ko-Kore-US" altLang="en-US" sz="1400" dirty="0">
                        <a:solidFill>
                          <a:schemeClr val="tx1"/>
                        </a:solidFill>
                        <a:latin typeface="+mj-lt"/>
                      </a:endParaRPr>
                    </a:p>
                  </a:txBody>
                  <a:tcPr anchor="ctr"/>
                </a:tc>
                <a:tc>
                  <a:txBody>
                    <a:bodyPr/>
                    <a:lstStyle/>
                    <a:p>
                      <a:pPr algn="ctr"/>
                      <a:r>
                        <a:rPr lang="en-US" altLang="ko-Kore-US" sz="1400" dirty="0">
                          <a:solidFill>
                            <a:schemeClr val="tx1"/>
                          </a:solidFill>
                        </a:rPr>
                        <a:t>Expected/Recommended Value</a:t>
                      </a:r>
                      <a:endParaRPr lang="ko-Kore-US" altLang="en-US" sz="1400" dirty="0">
                        <a:solidFill>
                          <a:schemeClr val="tx1"/>
                        </a:solidFill>
                        <a:latin typeface="+mj-lt"/>
                      </a:endParaRPr>
                    </a:p>
                  </a:txBody>
                  <a:tcPr anchor="ctr"/>
                </a:tc>
                <a:extLst>
                  <a:ext uri="{0D108BD9-81ED-4DB2-BD59-A6C34878D82A}">
                    <a16:rowId xmlns:a16="http://schemas.microsoft.com/office/drawing/2014/main" val="805907903"/>
                  </a:ext>
                </a:extLst>
              </a:tr>
              <a:tr h="368465">
                <a:tc>
                  <a:txBody>
                    <a:bodyPr/>
                    <a:lstStyle/>
                    <a:p>
                      <a:pPr algn="ctr"/>
                      <a:r>
                        <a:rPr lang="en-US" altLang="ko-Kore-US" sz="1200" b="1" dirty="0">
                          <a:solidFill>
                            <a:schemeClr val="tx1"/>
                          </a:solidFill>
                        </a:rPr>
                        <a:t>Number of Spots Under Tissue</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barcodes associated with a spot under tissue.</a:t>
                      </a:r>
                      <a:endParaRPr lang="ko-Kore-US" altLang="en-US" sz="1200" dirty="0">
                        <a:solidFill>
                          <a:schemeClr val="tx1"/>
                        </a:solidFill>
                        <a:latin typeface="+mj-lt"/>
                      </a:endParaRPr>
                    </a:p>
                  </a:txBody>
                  <a:tcPr anchor="ctr"/>
                </a:tc>
                <a:tc>
                  <a:txBody>
                    <a:bodyPr/>
                    <a:lstStyle/>
                    <a:p>
                      <a:pPr algn="ctr"/>
                      <a:endParaRPr lang="ko-Kore-US" altLang="en-US" sz="1200" dirty="0">
                        <a:solidFill>
                          <a:schemeClr val="tx1"/>
                        </a:solidFill>
                        <a:latin typeface="+mj-lt"/>
                      </a:endParaRPr>
                    </a:p>
                  </a:txBody>
                  <a:tcPr anchor="ctr"/>
                </a:tc>
                <a:extLst>
                  <a:ext uri="{0D108BD9-81ED-4DB2-BD59-A6C34878D82A}">
                    <a16:rowId xmlns:a16="http://schemas.microsoft.com/office/drawing/2014/main" val="3077058174"/>
                  </a:ext>
                </a:extLst>
              </a:tr>
              <a:tr h="405734">
                <a:tc>
                  <a:txBody>
                    <a:bodyPr/>
                    <a:lstStyle/>
                    <a:p>
                      <a:pPr algn="ctr"/>
                      <a:r>
                        <a:rPr lang="en-US" altLang="ko-Kore-US" sz="1200" b="1" dirty="0">
                          <a:solidFill>
                            <a:schemeClr val="tx1"/>
                          </a:solidFill>
                        </a:rPr>
                        <a:t>Mean Reads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both under and outside of tissue, divided by the number of barcodes associated with a spot under tissue.</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Recommended: 50,000</a:t>
                      </a:r>
                      <a:endParaRPr lang="ko-Kore-US" altLang="en-US" sz="1200" dirty="0">
                        <a:solidFill>
                          <a:schemeClr val="tx1"/>
                        </a:solidFill>
                        <a:latin typeface="+mj-lt"/>
                      </a:endParaRPr>
                    </a:p>
                  </a:txBody>
                  <a:tcPr anchor="ctr"/>
                </a:tc>
                <a:extLst>
                  <a:ext uri="{0D108BD9-81ED-4DB2-BD59-A6C34878D82A}">
                    <a16:rowId xmlns:a16="http://schemas.microsoft.com/office/drawing/2014/main" val="2062939646"/>
                  </a:ext>
                </a:extLst>
              </a:tr>
              <a:tr h="568028">
                <a:tc>
                  <a:txBody>
                    <a:bodyPr/>
                    <a:lstStyle/>
                    <a:p>
                      <a:pPr algn="ctr"/>
                      <a:r>
                        <a:rPr lang="en-US" altLang="ko-Kore-US" sz="1200" b="1" dirty="0">
                          <a:solidFill>
                            <a:schemeClr val="tx1"/>
                          </a:solidFill>
                        </a:rPr>
                        <a:t>Median Genes per Spot</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number of reads under tissue divided by the number of barcodes</a:t>
                      </a:r>
                    </a:p>
                    <a:p>
                      <a:pPr algn="ctr"/>
                      <a:r>
                        <a:rPr lang="en" altLang="ko-Kore-US" sz="1200" dirty="0">
                          <a:solidFill>
                            <a:schemeClr val="tx1"/>
                          </a:solidFill>
                        </a:rPr>
                        <a:t>associated with a spot under tissue.</a:t>
                      </a:r>
                      <a:endParaRPr lang="ko-Kore-US" altLang="en-US" sz="1200" dirty="0">
                        <a:solidFill>
                          <a:schemeClr val="tx1"/>
                        </a:solidFill>
                        <a:latin typeface="+mj-lt"/>
                      </a:endParaRPr>
                    </a:p>
                  </a:txBody>
                  <a:tcPr anchor="ctr"/>
                </a:tc>
                <a:tc>
                  <a:txBody>
                    <a:bodyPr/>
                    <a:lstStyle/>
                    <a:p>
                      <a:pPr algn="ctr"/>
                      <a:r>
                        <a:rPr lang="en" altLang="ko-Kore-US" sz="1200" dirty="0">
                          <a:solidFill>
                            <a:schemeClr val="tx1"/>
                          </a:solidFill>
                        </a:rPr>
                        <a:t>Vary by sample, and low values are not necessarily indicative of a failed experiment</a:t>
                      </a:r>
                      <a:endParaRPr lang="ko-Kore-US" altLang="en-US" sz="1200" dirty="0">
                        <a:solidFill>
                          <a:schemeClr val="tx1"/>
                        </a:solidFill>
                        <a:latin typeface="+mj-lt"/>
                      </a:endParaRPr>
                    </a:p>
                  </a:txBody>
                  <a:tcPr anchor="ctr"/>
                </a:tc>
                <a:extLst>
                  <a:ext uri="{0D108BD9-81ED-4DB2-BD59-A6C34878D82A}">
                    <a16:rowId xmlns:a16="http://schemas.microsoft.com/office/drawing/2014/main" val="1807142659"/>
                  </a:ext>
                </a:extLst>
              </a:tr>
              <a:tr h="405734">
                <a:tc>
                  <a:txBody>
                    <a:bodyPr/>
                    <a:lstStyle/>
                    <a:p>
                      <a:pPr algn="ctr"/>
                      <a:r>
                        <a:rPr lang="en-US" altLang="ko-Kore-US" sz="1200" b="1" dirty="0">
                          <a:solidFill>
                            <a:schemeClr val="tx1"/>
                          </a:solidFill>
                        </a:rPr>
                        <a:t>Number of reads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Total number of read pairs that were assigned to this library </a:t>
                      </a:r>
                      <a:r>
                        <a:rPr lang="en-US" altLang="ko-Kore-US" sz="1200" dirty="0" err="1">
                          <a:solidFill>
                            <a:schemeClr val="tx1"/>
                          </a:solidFill>
                        </a:rPr>
                        <a:t>i</a:t>
                      </a:r>
                      <a:r>
                        <a:rPr lang="en" altLang="ko-Kore-US" sz="1200" dirty="0">
                          <a:solidFill>
                            <a:schemeClr val="tx1"/>
                          </a:solidFill>
                        </a:rPr>
                        <a:t>n demultiplexing</a:t>
                      </a:r>
                      <a:r>
                        <a:rPr lang="en-US" altLang="ko-KR" sz="1200" dirty="0">
                          <a:solidFill>
                            <a:schemeClr val="tx1"/>
                          </a:solidFill>
                        </a:rPr>
                        <a:t>.</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Fresh frozen libraries: a minimum of 50k</a:t>
                      </a:r>
                    </a:p>
                    <a:p>
                      <a:pPr algn="ctr"/>
                      <a:r>
                        <a:rPr lang="en" altLang="ko-Kore-US" sz="1200" dirty="0">
                          <a:solidFill>
                            <a:schemeClr val="tx1"/>
                          </a:solidFill>
                        </a:rPr>
                        <a:t>FFPE v1 libraries: a minimum of 25k</a:t>
                      </a:r>
                      <a:endParaRPr lang="ko-Kore-US" altLang="en-US" sz="1200" dirty="0">
                        <a:solidFill>
                          <a:schemeClr val="tx1"/>
                        </a:solidFill>
                        <a:latin typeface="+mj-lt"/>
                      </a:endParaRPr>
                    </a:p>
                  </a:txBody>
                  <a:tcPr anchor="ctr"/>
                </a:tc>
                <a:extLst>
                  <a:ext uri="{0D108BD9-81ED-4DB2-BD59-A6C34878D82A}">
                    <a16:rowId xmlns:a16="http://schemas.microsoft.com/office/drawing/2014/main" val="524183551"/>
                  </a:ext>
                </a:extLst>
              </a:tr>
              <a:tr h="368465">
                <a:tc>
                  <a:txBody>
                    <a:bodyPr/>
                    <a:lstStyle/>
                    <a:p>
                      <a:pPr algn="ctr"/>
                      <a:r>
                        <a:rPr lang="en-US" altLang="ko-Kore-US" sz="1200" b="1" dirty="0">
                          <a:solidFill>
                            <a:schemeClr val="tx1"/>
                          </a:solidFill>
                        </a:rPr>
                        <a:t>Valid Barcodes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barcodes that match the whitelist* after barcode correction</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1253044391"/>
                  </a:ext>
                </a:extLst>
              </a:tr>
              <a:tr h="405734">
                <a:tc>
                  <a:txBody>
                    <a:bodyPr/>
                    <a:lstStyle/>
                    <a:p>
                      <a:pPr algn="ctr"/>
                      <a:r>
                        <a:rPr lang="en-US" altLang="ko-Kore-US" sz="1200" b="1" dirty="0">
                          <a:solidFill>
                            <a:schemeClr val="tx1"/>
                          </a:solidFill>
                        </a:rPr>
                        <a:t>Valid UMIs</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reads with valid UMIs</a:t>
                      </a:r>
                    </a:p>
                    <a:p>
                      <a:pPr algn="ctr"/>
                      <a:r>
                        <a:rPr lang="en" altLang="ko-Kore-US" sz="1200" dirty="0">
                          <a:solidFill>
                            <a:schemeClr val="tx1"/>
                          </a:solidFill>
                        </a:rPr>
                        <a:t>i.e. UMI sequences that do not contain Ns and that are not homopolymers</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Expected &gt;75%</a:t>
                      </a:r>
                      <a:endParaRPr lang="ko-Kore-US" altLang="en-US" sz="1200" dirty="0">
                        <a:solidFill>
                          <a:schemeClr val="tx1"/>
                        </a:solidFill>
                        <a:latin typeface="+mj-lt"/>
                      </a:endParaRPr>
                    </a:p>
                  </a:txBody>
                  <a:tcPr anchor="ctr"/>
                </a:tc>
                <a:extLst>
                  <a:ext uri="{0D108BD9-81ED-4DB2-BD59-A6C34878D82A}">
                    <a16:rowId xmlns:a16="http://schemas.microsoft.com/office/drawing/2014/main" val="4172909265"/>
                  </a:ext>
                </a:extLst>
              </a:tr>
              <a:tr h="568028">
                <a:tc>
                  <a:txBody>
                    <a:bodyPr/>
                    <a:lstStyle/>
                    <a:p>
                      <a:pPr algn="ctr"/>
                      <a:r>
                        <a:rPr lang="en-US" altLang="ko-Kore-US" sz="1200" b="1" dirty="0">
                          <a:solidFill>
                            <a:schemeClr val="tx1"/>
                          </a:solidFill>
                        </a:rPr>
                        <a:t>Sequencing Saturation</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The fraction of reads originating from an already-observed UMI.</a:t>
                      </a:r>
                    </a:p>
                    <a:p>
                      <a:pPr algn="ctr"/>
                      <a:r>
                        <a:rPr lang="en" altLang="ko-Kore-US" sz="1200" dirty="0">
                          <a:solidFill>
                            <a:schemeClr val="tx1"/>
                          </a:solidFill>
                        </a:rPr>
                        <a:t>This is a function of library complexity and sequencing depth</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Dependent upon sequencing depth and sample complexity</a:t>
                      </a:r>
                    </a:p>
                    <a:p>
                      <a:pPr algn="ctr"/>
                      <a:r>
                        <a:rPr lang="en" altLang="ko-Kore-US" sz="1200" dirty="0">
                          <a:solidFill>
                            <a:schemeClr val="tx1"/>
                          </a:solidFill>
                        </a:rPr>
                        <a:t>(at last 60-80 % in most applications)</a:t>
                      </a:r>
                      <a:endParaRPr lang="ko-Kore-US" altLang="en-US" sz="1200" dirty="0">
                        <a:solidFill>
                          <a:schemeClr val="tx1"/>
                        </a:solidFill>
                        <a:latin typeface="+mj-lt"/>
                      </a:endParaRPr>
                    </a:p>
                  </a:txBody>
                  <a:tcPr anchor="ctr"/>
                </a:tc>
                <a:extLst>
                  <a:ext uri="{0D108BD9-81ED-4DB2-BD59-A6C34878D82A}">
                    <a16:rowId xmlns:a16="http://schemas.microsoft.com/office/drawing/2014/main" val="795783034"/>
                  </a:ext>
                </a:extLst>
              </a:tr>
              <a:tr h="568028">
                <a:tc>
                  <a:txBody>
                    <a:bodyPr/>
                    <a:lstStyle/>
                    <a:p>
                      <a:pPr algn="ctr"/>
                      <a:r>
                        <a:rPr lang="en-US" altLang="ko-Kore-US" sz="1200" b="1" dirty="0">
                          <a:solidFill>
                            <a:schemeClr val="tx1"/>
                          </a:solidFill>
                        </a:rPr>
                        <a:t>Q30 bases in barcode, Sample Index, or UMI</a:t>
                      </a:r>
                      <a:endParaRPr lang="ko-Kore-US" altLang="en-US" sz="1200" b="1" dirty="0">
                        <a:solidFill>
                          <a:schemeClr val="tx1"/>
                        </a:solidFill>
                        <a:latin typeface="+mj-lt"/>
                      </a:endParaRPr>
                    </a:p>
                  </a:txBody>
                  <a:tcPr anchor="ctr"/>
                </a:tc>
                <a:tc>
                  <a:txBody>
                    <a:bodyPr/>
                    <a:lstStyle/>
                    <a:p>
                      <a:pPr algn="ctr"/>
                      <a:r>
                        <a:rPr lang="en" altLang="ko-Kore-US" sz="1200" dirty="0">
                          <a:solidFill>
                            <a:schemeClr val="tx1"/>
                          </a:solidFill>
                        </a:rPr>
                        <a:t>Fraction of tissue-associated barcode, Sample Index, or UMI bases with Q-Score &gt;= 30, excluding very low quality/no call (Q≤2) bases from the denominator</a:t>
                      </a:r>
                      <a:endParaRPr lang="ko-Kore-US" altLang="en-US" sz="1200" dirty="0">
                        <a:solidFill>
                          <a:schemeClr val="tx1"/>
                        </a:solidFill>
                        <a:latin typeface="+mj-lt"/>
                      </a:endParaRPr>
                    </a:p>
                  </a:txBody>
                  <a:tcPr anchor="ctr"/>
                </a:tc>
                <a:tc>
                  <a:txBody>
                    <a:bodyPr/>
                    <a:lstStyle/>
                    <a:p>
                      <a:pPr algn="ctr"/>
                      <a:r>
                        <a:rPr lang="en-US" altLang="ko-Kore-US" sz="1200" dirty="0">
                          <a:solidFill>
                            <a:schemeClr val="tx1"/>
                          </a:solidFill>
                        </a:rPr>
                        <a:t>Sequencing platform dependent</a:t>
                      </a:r>
                    </a:p>
                    <a:p>
                      <a:pPr algn="ctr"/>
                      <a:r>
                        <a:rPr lang="en-US" altLang="ko-KR" sz="1200" dirty="0">
                          <a:solidFill>
                            <a:schemeClr val="tx1"/>
                          </a:solidFill>
                        </a:rPr>
                        <a:t>(Most Illumina runs </a:t>
                      </a:r>
                      <a:r>
                        <a:rPr lang="en" altLang="ko-Kore-US" sz="1200" dirty="0">
                          <a:solidFill>
                            <a:schemeClr val="tx1"/>
                          </a:solidFill>
                        </a:rPr>
                        <a:t>generate &gt;70-80% Q30 data</a:t>
                      </a:r>
                      <a:r>
                        <a:rPr lang="en-US" altLang="ko-KR" sz="1200" dirty="0">
                          <a:solidFill>
                            <a:schemeClr val="tx1"/>
                          </a:solidFill>
                        </a:rPr>
                        <a:t>)</a:t>
                      </a:r>
                      <a:endParaRPr lang="ko-Kore-US" altLang="en-US" sz="1200" dirty="0">
                        <a:solidFill>
                          <a:schemeClr val="tx1"/>
                        </a:solidFill>
                        <a:latin typeface="+mj-lt"/>
                      </a:endParaRPr>
                    </a:p>
                  </a:txBody>
                  <a:tcPr anchor="ctr"/>
                </a:tc>
                <a:extLst>
                  <a:ext uri="{0D108BD9-81ED-4DB2-BD59-A6C34878D82A}">
                    <a16:rowId xmlns:a16="http://schemas.microsoft.com/office/drawing/2014/main" val="2406312806"/>
                  </a:ext>
                </a:extLst>
              </a:tr>
            </a:tbl>
          </a:graphicData>
        </a:graphic>
      </p:graphicFrame>
    </p:spTree>
    <p:extLst>
      <p:ext uri="{BB962C8B-B14F-4D97-AF65-F5344CB8AC3E}">
        <p14:creationId xmlns:p14="http://schemas.microsoft.com/office/powerpoint/2010/main" val="2314958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18</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Welcome to Spatial Transcriptomic session</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193414"/>
            <a:ext cx="11198084" cy="515543"/>
          </a:xfrm>
        </p:spPr>
        <p:txBody>
          <a:bodyPr wrap="none">
            <a:noAutofit/>
          </a:bodyPr>
          <a:lstStyle/>
          <a:p>
            <a:pPr marL="0" indent="0">
              <a:lnSpc>
                <a:spcPct val="150000"/>
              </a:lnSpc>
              <a:buNone/>
            </a:pPr>
            <a:r>
              <a:rPr lang="en-US" altLang="ko-KR" sz="2000" dirty="0">
                <a:latin typeface="Arial" panose="020B0604020202020204" pitchFamily="34" charset="0"/>
                <a:cs typeface="Arial" panose="020B0604020202020204" pitchFamily="34" charset="0"/>
              </a:rPr>
              <a:t>Please visit our </a:t>
            </a:r>
            <a:r>
              <a:rPr lang="en-US" altLang="ko-KR" sz="2000" dirty="0" err="1">
                <a:latin typeface="Arial" panose="020B0604020202020204" pitchFamily="34" charset="0"/>
                <a:cs typeface="Arial" panose="020B0604020202020204" pitchFamily="34" charset="0"/>
              </a:rPr>
              <a:t>github</a:t>
            </a:r>
            <a:r>
              <a:rPr lang="en-US" altLang="ko-KR" sz="2000" dirty="0">
                <a:latin typeface="Arial" panose="020B0604020202020204" pitchFamily="34" charset="0"/>
                <a:cs typeface="Arial" panose="020B0604020202020204" pitchFamily="34" charset="0"/>
              </a:rPr>
              <a:t> repository for the workshop : </a:t>
            </a:r>
            <a:r>
              <a:rPr lang="en-US" sz="2000" dirty="0">
                <a:hlinkClick r:id="rId2"/>
              </a:rPr>
              <a:t>https://github.com/parkjooyoung99/KOGO_2023</a:t>
            </a:r>
            <a:endParaRPr lang="en-US" sz="2000" dirty="0"/>
          </a:p>
          <a:p>
            <a:pPr marL="0" indent="0">
              <a:lnSpc>
                <a:spcPct val="150000"/>
              </a:lnSpc>
              <a:buNone/>
            </a:pPr>
            <a:endParaRPr lang="en-US" altLang="ko-KR" sz="2000" dirty="0">
              <a:latin typeface="Arial" panose="020B0604020202020204" pitchFamily="34" charset="0"/>
              <a:cs typeface="Arial" panose="020B0604020202020204" pitchFamily="34" charset="0"/>
            </a:endParaRP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pic>
        <p:nvPicPr>
          <p:cNvPr id="7" name="Picture 6">
            <a:extLst>
              <a:ext uri="{FF2B5EF4-FFF2-40B4-BE49-F238E27FC236}">
                <a16:creationId xmlns:a16="http://schemas.microsoft.com/office/drawing/2014/main" id="{397A2725-D74A-5F0A-C76A-BBCF661450B4}"/>
              </a:ext>
            </a:extLst>
          </p:cNvPr>
          <p:cNvPicPr>
            <a:picLocks noChangeAspect="1"/>
          </p:cNvPicPr>
          <p:nvPr/>
        </p:nvPicPr>
        <p:blipFill>
          <a:blip r:embed="rId3"/>
          <a:srcRect/>
          <a:stretch/>
        </p:blipFill>
        <p:spPr>
          <a:xfrm>
            <a:off x="410817" y="1785506"/>
            <a:ext cx="5827711" cy="4346787"/>
          </a:xfrm>
          <a:prstGeom prst="rect">
            <a:avLst/>
          </a:prstGeom>
        </p:spPr>
      </p:pic>
      <p:pic>
        <p:nvPicPr>
          <p:cNvPr id="15" name="Picture 14">
            <a:extLst>
              <a:ext uri="{FF2B5EF4-FFF2-40B4-BE49-F238E27FC236}">
                <a16:creationId xmlns:a16="http://schemas.microsoft.com/office/drawing/2014/main" id="{C443137C-6FA5-3AF0-E7EA-04F0F61DB3A9}"/>
              </a:ext>
            </a:extLst>
          </p:cNvPr>
          <p:cNvPicPr>
            <a:picLocks noChangeAspect="1"/>
          </p:cNvPicPr>
          <p:nvPr/>
        </p:nvPicPr>
        <p:blipFill>
          <a:blip r:embed="rId4"/>
          <a:stretch>
            <a:fillRect/>
          </a:stretch>
        </p:blipFill>
        <p:spPr>
          <a:xfrm>
            <a:off x="9462052" y="1741588"/>
            <a:ext cx="2281593" cy="2281593"/>
          </a:xfrm>
          <a:prstGeom prst="rect">
            <a:avLst/>
          </a:prstGeom>
        </p:spPr>
      </p:pic>
      <p:sp>
        <p:nvSpPr>
          <p:cNvPr id="16" name="Rectangle 15">
            <a:extLst>
              <a:ext uri="{FF2B5EF4-FFF2-40B4-BE49-F238E27FC236}">
                <a16:creationId xmlns:a16="http://schemas.microsoft.com/office/drawing/2014/main" id="{3BDCA3F3-BBEC-6C80-223F-5B0FFD823DA7}"/>
              </a:ext>
            </a:extLst>
          </p:cNvPr>
          <p:cNvSpPr/>
          <p:nvPr/>
        </p:nvSpPr>
        <p:spPr>
          <a:xfrm>
            <a:off x="541207" y="2877836"/>
            <a:ext cx="5655132" cy="13971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7" name="TextBox 16">
            <a:extLst>
              <a:ext uri="{FF2B5EF4-FFF2-40B4-BE49-F238E27FC236}">
                <a16:creationId xmlns:a16="http://schemas.microsoft.com/office/drawing/2014/main" id="{D66BC407-F8B4-B31C-C3E5-E707C4C01AD2}"/>
              </a:ext>
            </a:extLst>
          </p:cNvPr>
          <p:cNvSpPr txBox="1"/>
          <p:nvPr/>
        </p:nvSpPr>
        <p:spPr>
          <a:xfrm>
            <a:off x="6196339" y="3900960"/>
            <a:ext cx="4788490" cy="369332"/>
          </a:xfrm>
          <a:prstGeom prst="rect">
            <a:avLst/>
          </a:prstGeom>
          <a:noFill/>
        </p:spPr>
        <p:txBody>
          <a:bodyPr wrap="none" rtlCol="0">
            <a:spAutoFit/>
          </a:bodyPr>
          <a:lstStyle/>
          <a:p>
            <a:r>
              <a:rPr lang="en-KR" dirty="0">
                <a:solidFill>
                  <a:srgbClr val="C00000"/>
                </a:solidFill>
              </a:rPr>
              <a:t>Please download </a:t>
            </a:r>
            <a:r>
              <a:rPr lang="en-KR">
                <a:solidFill>
                  <a:srgbClr val="C00000"/>
                </a:solidFill>
              </a:rPr>
              <a:t>R pack</a:t>
            </a:r>
            <a:r>
              <a:rPr lang="en-US" dirty="0">
                <a:solidFill>
                  <a:srgbClr val="C00000"/>
                </a:solidFill>
              </a:rPr>
              <a:t>a</a:t>
            </a:r>
            <a:r>
              <a:rPr lang="en-KR">
                <a:solidFill>
                  <a:srgbClr val="C00000"/>
                </a:solidFill>
              </a:rPr>
              <a:t>ges </a:t>
            </a:r>
            <a:r>
              <a:rPr lang="en-KR" dirty="0">
                <a:solidFill>
                  <a:srgbClr val="C00000"/>
                </a:solidFill>
              </a:rPr>
              <a:t>for the session</a:t>
            </a:r>
          </a:p>
        </p:txBody>
      </p:sp>
      <p:cxnSp>
        <p:nvCxnSpPr>
          <p:cNvPr id="20" name="Straight Arrow Connector 19">
            <a:extLst>
              <a:ext uri="{FF2B5EF4-FFF2-40B4-BE49-F238E27FC236}">
                <a16:creationId xmlns:a16="http://schemas.microsoft.com/office/drawing/2014/main" id="{7EAB0A6D-1D0F-7EB1-3131-C7DE8DE9D826}"/>
              </a:ext>
            </a:extLst>
          </p:cNvPr>
          <p:cNvCxnSpPr>
            <a:cxnSpLocks/>
            <a:endCxn id="21" idx="1"/>
          </p:cNvCxnSpPr>
          <p:nvPr/>
        </p:nvCxnSpPr>
        <p:spPr>
          <a:xfrm flipV="1">
            <a:off x="5897758" y="5293416"/>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CE57976-D62C-3B4C-12DE-625F310CEDEA}"/>
              </a:ext>
            </a:extLst>
          </p:cNvPr>
          <p:cNvSpPr txBox="1"/>
          <p:nvPr/>
        </p:nvSpPr>
        <p:spPr>
          <a:xfrm>
            <a:off x="6579298" y="5108750"/>
            <a:ext cx="3792705" cy="369332"/>
          </a:xfrm>
          <a:prstGeom prst="rect">
            <a:avLst/>
          </a:prstGeom>
          <a:noFill/>
        </p:spPr>
        <p:txBody>
          <a:bodyPr wrap="none" rtlCol="0">
            <a:spAutoFit/>
          </a:bodyPr>
          <a:lstStyle/>
          <a:p>
            <a:r>
              <a:rPr lang="en-KR" dirty="0">
                <a:solidFill>
                  <a:srgbClr val="C00000"/>
                </a:solidFill>
              </a:rPr>
              <a:t>You can access to the R markdown</a:t>
            </a:r>
          </a:p>
        </p:txBody>
      </p:sp>
      <p:cxnSp>
        <p:nvCxnSpPr>
          <p:cNvPr id="23" name="Straight Arrow Connector 22">
            <a:extLst>
              <a:ext uri="{FF2B5EF4-FFF2-40B4-BE49-F238E27FC236}">
                <a16:creationId xmlns:a16="http://schemas.microsoft.com/office/drawing/2014/main" id="{0150A90A-2816-3A16-4505-7D57F902C164}"/>
              </a:ext>
            </a:extLst>
          </p:cNvPr>
          <p:cNvCxnSpPr>
            <a:cxnSpLocks/>
            <a:endCxn id="24" idx="1"/>
          </p:cNvCxnSpPr>
          <p:nvPr/>
        </p:nvCxnSpPr>
        <p:spPr>
          <a:xfrm flipV="1">
            <a:off x="5897758" y="5662584"/>
            <a:ext cx="681540" cy="162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5EDE080-1E03-1F16-E073-83795AED66DA}"/>
              </a:ext>
            </a:extLst>
          </p:cNvPr>
          <p:cNvSpPr txBox="1"/>
          <p:nvPr/>
        </p:nvSpPr>
        <p:spPr>
          <a:xfrm>
            <a:off x="6579298" y="5477918"/>
            <a:ext cx="3997889" cy="369332"/>
          </a:xfrm>
          <a:prstGeom prst="rect">
            <a:avLst/>
          </a:prstGeom>
          <a:noFill/>
        </p:spPr>
        <p:txBody>
          <a:bodyPr wrap="none" rtlCol="0">
            <a:spAutoFit/>
          </a:bodyPr>
          <a:lstStyle/>
          <a:p>
            <a:r>
              <a:rPr lang="en-KR" dirty="0">
                <a:solidFill>
                  <a:srgbClr val="C00000"/>
                </a:solidFill>
              </a:rPr>
              <a:t>You can download power point slides</a:t>
            </a:r>
          </a:p>
        </p:txBody>
      </p:sp>
      <p:cxnSp>
        <p:nvCxnSpPr>
          <p:cNvPr id="25" name="Straight Arrow Connector 24">
            <a:extLst>
              <a:ext uri="{FF2B5EF4-FFF2-40B4-BE49-F238E27FC236}">
                <a16:creationId xmlns:a16="http://schemas.microsoft.com/office/drawing/2014/main" id="{CB1C845B-F0BE-A3F8-DB32-1AE275530D0E}"/>
              </a:ext>
            </a:extLst>
          </p:cNvPr>
          <p:cNvCxnSpPr>
            <a:cxnSpLocks/>
            <a:endCxn id="26" idx="1"/>
          </p:cNvCxnSpPr>
          <p:nvPr/>
        </p:nvCxnSpPr>
        <p:spPr>
          <a:xfrm>
            <a:off x="5770375" y="6006877"/>
            <a:ext cx="808923"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ADC500A-1B1C-9FCC-4469-BFA292A52B0F}"/>
              </a:ext>
            </a:extLst>
          </p:cNvPr>
          <p:cNvSpPr txBox="1"/>
          <p:nvPr/>
        </p:nvSpPr>
        <p:spPr>
          <a:xfrm>
            <a:off x="6579298" y="5822211"/>
            <a:ext cx="5512364" cy="369332"/>
          </a:xfrm>
          <a:prstGeom prst="rect">
            <a:avLst/>
          </a:prstGeom>
          <a:noFill/>
        </p:spPr>
        <p:txBody>
          <a:bodyPr wrap="square" rtlCol="0">
            <a:spAutoFit/>
          </a:bodyPr>
          <a:lstStyle/>
          <a:p>
            <a:r>
              <a:rPr lang="en-KR" dirty="0">
                <a:solidFill>
                  <a:srgbClr val="C00000"/>
                </a:solidFill>
              </a:rPr>
              <a:t>You can download R script to be used in this session</a:t>
            </a:r>
          </a:p>
        </p:txBody>
      </p:sp>
    </p:spTree>
    <p:extLst>
      <p:ext uri="{BB962C8B-B14F-4D97-AF65-F5344CB8AC3E}">
        <p14:creationId xmlns:p14="http://schemas.microsoft.com/office/powerpoint/2010/main" val="3123971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20</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BayesSpace</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lnSpcReduction="10000"/>
          </a:bodyPr>
          <a:lstStyle/>
          <a:p>
            <a:r>
              <a:rPr lang="en-US" dirty="0" err="1"/>
              <a:t>BayesSpace</a:t>
            </a:r>
            <a:r>
              <a:rPr lang="en-US" dirty="0"/>
              <a:t> is an useful tool to conduct </a:t>
            </a:r>
            <a:r>
              <a:rPr lang="en-US" b="1" dirty="0"/>
              <a:t>Spatial clustering analysis</a:t>
            </a:r>
          </a:p>
          <a:p>
            <a:r>
              <a:rPr lang="en-US" dirty="0"/>
              <a:t>It also provides a method to </a:t>
            </a:r>
            <a:r>
              <a:rPr lang="en-US" b="1" dirty="0"/>
              <a:t>enhance the resolution </a:t>
            </a:r>
            <a:r>
              <a:rPr lang="en-US" dirty="0"/>
              <a:t>of each spot by generating </a:t>
            </a:r>
            <a:r>
              <a:rPr lang="en-US" dirty="0" err="1"/>
              <a:t>subspots</a:t>
            </a:r>
            <a:endParaRPr lang="en-US"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a:p>
          <a:p>
            <a:pPr marL="0" indent="0">
              <a:buNone/>
            </a:pPr>
            <a:endParaRPr lang="en-US" sz="1500" dirty="0"/>
          </a:p>
          <a:p>
            <a:pPr marL="0" indent="0">
              <a:buNone/>
            </a:pPr>
            <a:endParaRPr lang="en-US" sz="1500" dirty="0"/>
          </a:p>
          <a:p>
            <a:pPr marL="0" indent="0">
              <a:buNone/>
            </a:pPr>
            <a:endParaRPr lang="en-US" sz="1400"/>
          </a:p>
          <a:p>
            <a:pPr marL="0" indent="0">
              <a:buNone/>
            </a:pPr>
            <a:endParaRPr lang="en-US" sz="1400" dirty="0"/>
          </a:p>
          <a:p>
            <a:pPr marL="0" indent="0">
              <a:buNone/>
            </a:pPr>
            <a:r>
              <a:rPr lang="en-US" sz="1400" dirty="0"/>
              <a:t>Zhao E, Stone MR, Ren X, et al. Spatial transcriptomics at </a:t>
            </a:r>
            <a:r>
              <a:rPr lang="en-US" sz="1400" dirty="0" err="1"/>
              <a:t>subspot</a:t>
            </a:r>
            <a:r>
              <a:rPr lang="en-US" sz="1400" dirty="0"/>
              <a:t> resolution with </a:t>
            </a:r>
            <a:r>
              <a:rPr lang="en-US" sz="1400" dirty="0" err="1"/>
              <a:t>BayesSpace</a:t>
            </a:r>
            <a:r>
              <a:rPr lang="en-US" sz="1400" dirty="0"/>
              <a:t>. </a:t>
            </a:r>
            <a:r>
              <a:rPr lang="en-US" sz="1400" i="1" dirty="0"/>
              <a:t>Nat </a:t>
            </a:r>
            <a:r>
              <a:rPr lang="en-US" sz="1400" i="1" err="1"/>
              <a:t>Biotechnol</a:t>
            </a:r>
            <a:r>
              <a:rPr lang="en-US" sz="1400"/>
              <a:t>. 2021;39(11</a:t>
            </a:r>
            <a:r>
              <a:rPr lang="en-US" sz="1400" dirty="0"/>
              <a:t>):1375-1384. doi:10.1038</a:t>
            </a:r>
            <a:r>
              <a:rPr lang="en-US" sz="1400"/>
              <a:t>/s41587-021-00935-2</a:t>
            </a:r>
            <a:endParaRPr lang="en-US" sz="14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Tree>
    <p:extLst>
      <p:ext uri="{BB962C8B-B14F-4D97-AF65-F5344CB8AC3E}">
        <p14:creationId xmlns:p14="http://schemas.microsoft.com/office/powerpoint/2010/main" val="609594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use </a:t>
            </a:r>
            <a:r>
              <a:rPr lang="en-US"/>
              <a:t>ST dataset </a:t>
            </a:r>
            <a:r>
              <a:rPr lang="en-US" dirty="0"/>
              <a:t>generated from </a:t>
            </a:r>
            <a:r>
              <a:rPr lang="en-US" altLang="ko-KR" dirty="0"/>
              <a:t>one of the melanoma samples originally reported by </a:t>
            </a:r>
            <a:r>
              <a:rPr lang="en-US" altLang="ko-KR" dirty="0" err="1"/>
              <a:t>Thrane</a:t>
            </a:r>
            <a:r>
              <a:rPr lang="en-US" altLang="ko-KR" dirty="0"/>
              <a:t> </a:t>
            </a:r>
            <a:r>
              <a:rPr lang="en-US" altLang="ko-KR" i="1" dirty="0"/>
              <a:t>et al. </a:t>
            </a:r>
            <a:r>
              <a:rPr lang="en-US" altLang="ko-KR" dirty="0"/>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(c(bio_pkgs,'dplyr','Seurat','ggplot2','patchwork’,’cowplot’),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16" name="TextBox 15">
            <a:extLst>
              <a:ext uri="{FF2B5EF4-FFF2-40B4-BE49-F238E27FC236}">
                <a16:creationId xmlns:a16="http://schemas.microsoft.com/office/drawing/2014/main" id="{E8C6A54E-CD4D-8945-B0AD-763925B2C6C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7" name="TextBox 16">
            <a:extLst>
              <a:ext uri="{FF2B5EF4-FFF2-40B4-BE49-F238E27FC236}">
                <a16:creationId xmlns:a16="http://schemas.microsoft.com/office/drawing/2014/main" id="{D7C34A9C-4709-8F4B-9D3B-ED46C595F15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18" name="TextBox 17">
            <a:extLst>
              <a:ext uri="{FF2B5EF4-FFF2-40B4-BE49-F238E27FC236}">
                <a16:creationId xmlns:a16="http://schemas.microsoft.com/office/drawing/2014/main" id="{A398CCB5-E666-7442-99D1-179698F637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19" name="TextBox 18">
            <a:extLst>
              <a:ext uri="{FF2B5EF4-FFF2-40B4-BE49-F238E27FC236}">
                <a16:creationId xmlns:a16="http://schemas.microsoft.com/office/drawing/2014/main" id="{8D574D95-3757-DE4A-B44C-7C0C1EDCB62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0" name="TextBox 19">
            <a:extLst>
              <a:ext uri="{FF2B5EF4-FFF2-40B4-BE49-F238E27FC236}">
                <a16:creationId xmlns:a16="http://schemas.microsoft.com/office/drawing/2014/main" id="{5EDFA731-2BD9-9A42-A850-64A8A38DE2B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1" name="Straight Connector 17">
            <a:extLst>
              <a:ext uri="{FF2B5EF4-FFF2-40B4-BE49-F238E27FC236}">
                <a16:creationId xmlns:a16="http://schemas.microsoft.com/office/drawing/2014/main" id="{407026F9-A4C6-8D4E-8493-E3DE58347736}"/>
              </a:ext>
            </a:extLst>
          </p:cNvPr>
          <p:cNvCxnSpPr>
            <a:cxnSpLocks/>
            <a:stCxn id="16" idx="3"/>
            <a:endCxn id="17"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19">
            <a:extLst>
              <a:ext uri="{FF2B5EF4-FFF2-40B4-BE49-F238E27FC236}">
                <a16:creationId xmlns:a16="http://schemas.microsoft.com/office/drawing/2014/main" id="{51DE857E-1DD5-504A-B7A6-4177C0C4E8CB}"/>
              </a:ext>
            </a:extLst>
          </p:cNvPr>
          <p:cNvCxnSpPr>
            <a:cxnSpLocks/>
            <a:stCxn id="18" idx="3"/>
            <a:endCxn id="19"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0">
            <a:extLst>
              <a:ext uri="{FF2B5EF4-FFF2-40B4-BE49-F238E27FC236}">
                <a16:creationId xmlns:a16="http://schemas.microsoft.com/office/drawing/2014/main" id="{83DDCFA7-3244-D64B-A344-07773DFD8D31}"/>
              </a:ext>
            </a:extLst>
          </p:cNvPr>
          <p:cNvCxnSpPr>
            <a:cxnSpLocks/>
            <a:stCxn id="19" idx="3"/>
            <a:endCxn id="2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2">
            <a:extLst>
              <a:ext uri="{FF2B5EF4-FFF2-40B4-BE49-F238E27FC236}">
                <a16:creationId xmlns:a16="http://schemas.microsoft.com/office/drawing/2014/main" id="{BE30E639-8A41-0349-B217-16B7D17AE665}"/>
              </a:ext>
            </a:extLst>
          </p:cNvPr>
          <p:cNvCxnSpPr>
            <a:cxnSpLocks/>
            <a:stCxn id="17" idx="3"/>
            <a:endCxn id="18"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19" name="TextBox 18">
            <a:extLst>
              <a:ext uri="{FF2B5EF4-FFF2-40B4-BE49-F238E27FC236}">
                <a16:creationId xmlns:a16="http://schemas.microsoft.com/office/drawing/2014/main" id="{8ACBB7F9-0AD9-0B4F-89BC-CF71445D8AC9}"/>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0" name="TextBox 19">
            <a:extLst>
              <a:ext uri="{FF2B5EF4-FFF2-40B4-BE49-F238E27FC236}">
                <a16:creationId xmlns:a16="http://schemas.microsoft.com/office/drawing/2014/main" id="{79123142-A4AC-A641-B2F0-E36BECE9C91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1" name="TextBox 20">
            <a:extLst>
              <a:ext uri="{FF2B5EF4-FFF2-40B4-BE49-F238E27FC236}">
                <a16:creationId xmlns:a16="http://schemas.microsoft.com/office/drawing/2014/main" id="{73759DF9-BCF6-6A45-A2EB-27FA2925D72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2" name="TextBox 21">
            <a:extLst>
              <a:ext uri="{FF2B5EF4-FFF2-40B4-BE49-F238E27FC236}">
                <a16:creationId xmlns:a16="http://schemas.microsoft.com/office/drawing/2014/main" id="{3ED4587B-EDCD-5C42-B5EC-779EA5FFD37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5DFA639B-144C-4149-B5A9-9741DC544F3D}"/>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C1F3D394-3A63-9446-B744-831E85FEA8BF}"/>
              </a:ext>
            </a:extLst>
          </p:cNvPr>
          <p:cNvCxnSpPr>
            <a:cxnSpLocks/>
            <a:stCxn id="19" idx="3"/>
            <a:endCxn id="2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19">
            <a:extLst>
              <a:ext uri="{FF2B5EF4-FFF2-40B4-BE49-F238E27FC236}">
                <a16:creationId xmlns:a16="http://schemas.microsoft.com/office/drawing/2014/main" id="{C4C82F3F-244F-0142-A054-58A5F667CBF0}"/>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7AE5A7D9-EFAC-3945-8366-B317B1E4850C}"/>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90B15CE0-FB99-1444-9C78-362877EC4E3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25" name="TextBox 24">
            <a:extLst>
              <a:ext uri="{FF2B5EF4-FFF2-40B4-BE49-F238E27FC236}">
                <a16:creationId xmlns:a16="http://schemas.microsoft.com/office/drawing/2014/main" id="{F01E4B5E-302B-044D-B06D-3368542FD7C0}"/>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6" name="TextBox 25">
            <a:extLst>
              <a:ext uri="{FF2B5EF4-FFF2-40B4-BE49-F238E27FC236}">
                <a16:creationId xmlns:a16="http://schemas.microsoft.com/office/drawing/2014/main" id="{634AC8F2-21E9-6540-B386-051A39F7759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A4EF1E2-B400-AC49-9A91-D0F61FD5329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8" name="TextBox 27">
            <a:extLst>
              <a:ext uri="{FF2B5EF4-FFF2-40B4-BE49-F238E27FC236}">
                <a16:creationId xmlns:a16="http://schemas.microsoft.com/office/drawing/2014/main" id="{9AC28AAC-D438-8E43-9B7F-74E541A814DC}"/>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29" name="TextBox 28">
            <a:extLst>
              <a:ext uri="{FF2B5EF4-FFF2-40B4-BE49-F238E27FC236}">
                <a16:creationId xmlns:a16="http://schemas.microsoft.com/office/drawing/2014/main" id="{2638BAE1-AEFA-4648-AEFC-71E6F25B5C99}"/>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D180B9AF-E331-EE40-902B-34FD46936588}"/>
              </a:ext>
            </a:extLst>
          </p:cNvPr>
          <p:cNvCxnSpPr>
            <a:cxnSpLocks/>
            <a:stCxn id="25" idx="3"/>
            <a:endCxn id="26"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494C6FB-B4A7-3B43-AAD0-FA7EFBEFA61A}"/>
              </a:ext>
            </a:extLst>
          </p:cNvPr>
          <p:cNvCxnSpPr>
            <a:cxnSpLocks/>
            <a:stCxn id="27" idx="3"/>
            <a:endCxn id="28"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0">
            <a:extLst>
              <a:ext uri="{FF2B5EF4-FFF2-40B4-BE49-F238E27FC236}">
                <a16:creationId xmlns:a16="http://schemas.microsoft.com/office/drawing/2014/main" id="{8556632C-4E40-2F44-B298-1B7A5D0C85F1}"/>
              </a:ext>
            </a:extLst>
          </p:cNvPr>
          <p:cNvCxnSpPr>
            <a:cxnSpLocks/>
            <a:stCxn id="28" idx="3"/>
            <a:endCxn id="29"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2">
            <a:extLst>
              <a:ext uri="{FF2B5EF4-FFF2-40B4-BE49-F238E27FC236}">
                <a16:creationId xmlns:a16="http://schemas.microsoft.com/office/drawing/2014/main" id="{E2AC02ED-6F82-4C45-8BD5-1464A5C2F458}"/>
              </a:ext>
            </a:extLst>
          </p:cNvPr>
          <p:cNvCxnSpPr>
            <a:cxnSpLocks/>
            <a:stCxn id="26" idx="3"/>
            <a:endCxn id="27"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cxnSpLocks/>
            <a:stCxn id="29" idx="3"/>
            <a:endCxn id="30"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b="1"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
        <p:nvSpPr>
          <p:cNvPr id="3" name="TextBox 2">
            <a:extLst>
              <a:ext uri="{FF2B5EF4-FFF2-40B4-BE49-F238E27FC236}">
                <a16:creationId xmlns:a16="http://schemas.microsoft.com/office/drawing/2014/main" id="{D82E3AD1-4CBB-18F3-E90E-227700E5C4AA}"/>
              </a:ext>
            </a:extLst>
          </p:cNvPr>
          <p:cNvSpPr txBox="1"/>
          <p:nvPr/>
        </p:nvSpPr>
        <p:spPr>
          <a:xfrm>
            <a:off x="410817" y="0"/>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7" name="TextBox 6">
            <a:extLst>
              <a:ext uri="{FF2B5EF4-FFF2-40B4-BE49-F238E27FC236}">
                <a16:creationId xmlns:a16="http://schemas.microsoft.com/office/drawing/2014/main" id="{BB643569-8867-4A83-244C-06E69E98BD3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chemeClr val="bg1">
                    <a:lumMod val="85000"/>
                  </a:schemeClr>
                </a:solidFill>
              </a:rPr>
              <a:t>2.</a:t>
            </a:r>
            <a:r>
              <a:rPr lang="ko-KR" altLang="en-US" sz="1300" dirty="0">
                <a:solidFill>
                  <a:schemeClr val="bg1">
                    <a:lumMod val="85000"/>
                  </a:schemeClr>
                </a:solidFill>
              </a:rPr>
              <a:t> </a:t>
            </a:r>
            <a:r>
              <a:rPr lang="en-US" sz="1300" dirty="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CB8AC2D3-E25D-44D6-156E-6C02B3C18B0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chemeClr val="bg2">
                    <a:lumMod val="90000"/>
                  </a:schemeClr>
                </a:solidFill>
              </a:rPr>
              <a:t>3.</a:t>
            </a:r>
            <a:r>
              <a:rPr lang="ko-KR" altLang="en-US" sz="1300" dirty="0">
                <a:solidFill>
                  <a:schemeClr val="bg2">
                    <a:lumMod val="90000"/>
                  </a:schemeClr>
                </a:solidFill>
              </a:rPr>
              <a:t>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B7749A73-2211-C673-A88E-DE80873A86B6}"/>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chemeClr val="bg1">
                    <a:lumMod val="85000"/>
                  </a:schemeClr>
                </a:solidFill>
              </a:rPr>
              <a:t>4.</a:t>
            </a:r>
            <a:r>
              <a:rPr lang="ko-KR" altLang="en-US" sz="1300" dirty="0">
                <a:solidFill>
                  <a:schemeClr val="bg1">
                    <a:lumMod val="85000"/>
                  </a:schemeClr>
                </a:solidFill>
              </a:rPr>
              <a:t> </a:t>
            </a:r>
            <a:r>
              <a:rPr lang="en-KR" sz="1300">
                <a:solidFill>
                  <a:schemeClr val="bg1">
                    <a:lumMod val="85000"/>
                  </a:schemeClr>
                </a:solidFill>
              </a:rPr>
              <a:t>Clustering</a:t>
            </a:r>
            <a:endParaRPr lang="en-KR" sz="1300" dirty="0">
              <a:solidFill>
                <a:schemeClr val="bg1">
                  <a:lumMod val="85000"/>
                </a:schemeClr>
              </a:solidFill>
            </a:endParaRPr>
          </a:p>
        </p:txBody>
      </p:sp>
      <p:sp>
        <p:nvSpPr>
          <p:cNvPr id="12" name="TextBox 11">
            <a:extLst>
              <a:ext uri="{FF2B5EF4-FFF2-40B4-BE49-F238E27FC236}">
                <a16:creationId xmlns:a16="http://schemas.microsoft.com/office/drawing/2014/main" id="{6F2F0DC1-8E9A-EECF-8F37-0E91C48D550E}"/>
              </a:ext>
            </a:extLst>
          </p:cNvPr>
          <p:cNvSpPr txBox="1"/>
          <p:nvPr/>
        </p:nvSpPr>
        <p:spPr>
          <a:xfrm>
            <a:off x="10625941" y="0"/>
            <a:ext cx="1159741" cy="292388"/>
          </a:xfrm>
          <a:prstGeom prst="rect">
            <a:avLst/>
          </a:prstGeom>
          <a:noFill/>
        </p:spPr>
        <p:txBody>
          <a:bodyPr wrap="none" rtlCol="0">
            <a:spAutoFit/>
          </a:bodyPr>
          <a:lstStyle/>
          <a:p>
            <a:r>
              <a:rPr lang="en-US" altLang="ko-KR" sz="1300" dirty="0">
                <a:solidFill>
                  <a:schemeClr val="bg1">
                    <a:lumMod val="85000"/>
                  </a:schemeClr>
                </a:solidFill>
              </a:rPr>
              <a:t>5.</a:t>
            </a:r>
            <a:r>
              <a:rPr lang="ko-KR" altLang="en-US" sz="1300" dirty="0">
                <a:solidFill>
                  <a:schemeClr val="bg1">
                    <a:lumMod val="85000"/>
                  </a:schemeClr>
                </a:solidFill>
              </a:rPr>
              <a:t> </a:t>
            </a:r>
            <a:r>
              <a:rPr lang="en-US" sz="1300" dirty="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16214EE6-65D8-4F76-E297-D3875254E1FA}"/>
              </a:ext>
            </a:extLst>
          </p:cNvPr>
          <p:cNvCxnSpPr>
            <a:cxnSpLocks/>
            <a:stCxn id="3" idx="3"/>
            <a:endCxn id="7" idx="1"/>
          </p:cNvCxnSpPr>
          <p:nvPr/>
        </p:nvCxnSpPr>
        <p:spPr>
          <a:xfrm>
            <a:off x="1573315" y="146194"/>
            <a:ext cx="75052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29079048-B33C-98C7-587F-6A011AEEACC8}"/>
              </a:ext>
            </a:extLst>
          </p:cNvPr>
          <p:cNvCxnSpPr>
            <a:cxnSpLocks/>
            <a:stCxn id="8" idx="3"/>
            <a:endCxn id="9"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20">
            <a:extLst>
              <a:ext uri="{FF2B5EF4-FFF2-40B4-BE49-F238E27FC236}">
                <a16:creationId xmlns:a16="http://schemas.microsoft.com/office/drawing/2014/main" id="{BDB84C90-1C0D-AF0D-DCC4-A3DB2B6048AB}"/>
              </a:ext>
            </a:extLst>
          </p:cNvPr>
          <p:cNvCxnSpPr>
            <a:cxnSpLocks/>
            <a:stCxn id="9" idx="3"/>
            <a:endCxn id="12"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22">
            <a:extLst>
              <a:ext uri="{FF2B5EF4-FFF2-40B4-BE49-F238E27FC236}">
                <a16:creationId xmlns:a16="http://schemas.microsoft.com/office/drawing/2014/main" id="{E6CB732D-284E-240D-3D65-A0AC883D3F94}"/>
              </a:ext>
            </a:extLst>
          </p:cNvPr>
          <p:cNvCxnSpPr>
            <a:cxnSpLocks/>
            <a:stCxn id="7" idx="3"/>
            <a:endCxn id="8" idx="1"/>
          </p:cNvCxnSpPr>
          <p:nvPr/>
        </p:nvCxnSpPr>
        <p:spPr>
          <a:xfrm>
            <a:off x="3762055" y="146194"/>
            <a:ext cx="683112"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7591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
        <p:nvSpPr>
          <p:cNvPr id="20" name="TextBox 19">
            <a:extLst>
              <a:ext uri="{FF2B5EF4-FFF2-40B4-BE49-F238E27FC236}">
                <a16:creationId xmlns:a16="http://schemas.microsoft.com/office/drawing/2014/main" id="{CC73BCDA-76F1-6947-8C5F-F99B56B376AA}"/>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21" name="TextBox 20">
            <a:extLst>
              <a:ext uri="{FF2B5EF4-FFF2-40B4-BE49-F238E27FC236}">
                <a16:creationId xmlns:a16="http://schemas.microsoft.com/office/drawing/2014/main" id="{EB30C827-BA2A-0649-8970-01507C12B5AF}"/>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2" name="TextBox 21">
            <a:extLst>
              <a:ext uri="{FF2B5EF4-FFF2-40B4-BE49-F238E27FC236}">
                <a16:creationId xmlns:a16="http://schemas.microsoft.com/office/drawing/2014/main" id="{48E57425-171D-3D4B-9444-2D156C2523EC}"/>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3" name="TextBox 22">
            <a:extLst>
              <a:ext uri="{FF2B5EF4-FFF2-40B4-BE49-F238E27FC236}">
                <a16:creationId xmlns:a16="http://schemas.microsoft.com/office/drawing/2014/main" id="{4BD7C47F-A92B-5747-87EF-8246F8625330}"/>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C8D5F1F2-C6AB-7844-8E9F-1E6DD60A6426}"/>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F8EDA11-F0E4-494D-86F4-F1D0DA39BE0F}"/>
              </a:ext>
            </a:extLst>
          </p:cNvPr>
          <p:cNvCxnSpPr>
            <a:stCxn id="20" idx="3"/>
            <a:endCxn id="21"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AC6E5733-757C-B54A-A8D6-8D05CBEE8F89}"/>
              </a:ext>
            </a:extLst>
          </p:cNvPr>
          <p:cNvCxnSpPr>
            <a:cxnSpLocks/>
            <a:stCxn id="22" idx="3"/>
            <a:endCxn id="23"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E9AF4E0-1E44-874E-8DD1-2D0C18639E06}"/>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D12344-9354-3F4D-947B-ABB9D3588B57}"/>
              </a:ext>
            </a:extLst>
          </p:cNvPr>
          <p:cNvCxnSpPr>
            <a:cxnSpLocks/>
            <a:stCxn id="21" idx="3"/>
            <a:endCxn id="22"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964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2. 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1162498" cy="292388"/>
          </a:xfrm>
          <a:prstGeom prst="rect">
            <a:avLst/>
          </a:prstGeom>
          <a:noFill/>
        </p:spPr>
        <p:txBody>
          <a:bodyPr wrap="none" rtlCol="0">
            <a:spAutoFit/>
          </a:bodyPr>
          <a:lstStyle/>
          <a:p>
            <a:r>
              <a:rPr lang="en-US" altLang="ko-KR" sz="1300" b="1" dirty="0">
                <a:solidFill>
                  <a:srgbClr val="E3E3E3"/>
                </a:solidFill>
              </a:rPr>
              <a:t>1.</a:t>
            </a:r>
            <a:r>
              <a:rPr lang="ko-KR" altLang="en-US" sz="1300" b="1" dirty="0">
                <a:solidFill>
                  <a:srgbClr val="E3E3E3"/>
                </a:solidFill>
              </a:rPr>
              <a:t> </a:t>
            </a:r>
            <a:r>
              <a:rPr lang="en-KR" sz="1300" b="1">
                <a:solidFill>
                  <a:srgbClr val="E3E3E3"/>
                </a:solidFill>
              </a:rPr>
              <a:t>Load </a:t>
            </a:r>
            <a:r>
              <a:rPr lang="en-KR" sz="1300" b="1" dirty="0">
                <a:solidFill>
                  <a:srgbClr val="E3E3E3"/>
                </a:solidFill>
              </a:rPr>
              <a:t>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531188" cy="292388"/>
          </a:xfrm>
          <a:prstGeom prst="rect">
            <a:avLst/>
          </a:prstGeom>
          <a:noFill/>
        </p:spPr>
        <p:txBody>
          <a:bodyPr wrap="none" rtlCol="0">
            <a:spAutoFit/>
          </a:bodyPr>
          <a:lstStyle/>
          <a:p>
            <a:r>
              <a:rPr lang="en-US" sz="1300" b="1" dirty="0"/>
              <a:t>2. 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315331" cy="292388"/>
          </a:xfrm>
          <a:prstGeom prst="rect">
            <a:avLst/>
          </a:prstGeom>
          <a:noFill/>
        </p:spPr>
        <p:txBody>
          <a:bodyPr wrap="none" rtlCol="0">
            <a:spAutoFit/>
          </a:bodyPr>
          <a:lstStyle/>
          <a:p>
            <a:r>
              <a:rPr lang="en-US" sz="1300" dirty="0">
                <a:solidFill>
                  <a:schemeClr val="bg2">
                    <a:lumMod val="90000"/>
                  </a:schemeClr>
                </a:solidFill>
              </a:rPr>
              <a:t>3. </a:t>
            </a:r>
            <a:r>
              <a:rPr lang="en-KR" sz="1300">
                <a:solidFill>
                  <a:schemeClr val="bg2">
                    <a:lumMod val="90000"/>
                  </a:schemeClr>
                </a:solidFill>
              </a:rPr>
              <a:t>Feature selection</a:t>
            </a:r>
            <a:r>
              <a:rPr lang="en-US" sz="1300" dirty="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573315" y="146194"/>
            <a:ext cx="75052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760498"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855029" y="146194"/>
            <a:ext cx="59013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2713469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
        <p:nvSpPr>
          <p:cNvPr id="19" name="TextBox 18">
            <a:extLst>
              <a:ext uri="{FF2B5EF4-FFF2-40B4-BE49-F238E27FC236}">
                <a16:creationId xmlns:a16="http://schemas.microsoft.com/office/drawing/2014/main" id="{CEBC656B-4287-FB42-9DE9-251149A19BC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EE22F1E9-5C0B-8845-A585-B4736B7E5FA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FD58A6E8-62E6-4340-A38B-9DB1D44D905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3" name="TextBox 22">
            <a:extLst>
              <a:ext uri="{FF2B5EF4-FFF2-40B4-BE49-F238E27FC236}">
                <a16:creationId xmlns:a16="http://schemas.microsoft.com/office/drawing/2014/main" id="{839C5A4C-AAB2-7C43-BB5B-9230054A788B}"/>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4" name="TextBox 23">
            <a:extLst>
              <a:ext uri="{FF2B5EF4-FFF2-40B4-BE49-F238E27FC236}">
                <a16:creationId xmlns:a16="http://schemas.microsoft.com/office/drawing/2014/main" id="{683F0DF6-8533-D34B-9CBA-4DE18B3053D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AB1129A0-6D77-A942-B73A-B4E6A22AECDE}"/>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EA3C690B-61C8-6D43-94D6-D7E25F27B514}"/>
              </a:ext>
            </a:extLst>
          </p:cNvPr>
          <p:cNvCxnSpPr>
            <a:cxnSpLocks/>
            <a:stCxn id="21" idx="3"/>
            <a:endCxn id="23"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49DFAF3-136B-314C-98A6-FDA62335C9CE}"/>
              </a:ext>
            </a:extLst>
          </p:cNvPr>
          <p:cNvCxnSpPr>
            <a:cxnSpLocks/>
            <a:stCxn id="23" idx="3"/>
            <a:endCxn id="24"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5BC46A30-E3D3-C942-BA98-8DBE5E87D888}"/>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47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
        <p:nvSpPr>
          <p:cNvPr id="76" name="TextBox 75">
            <a:extLst>
              <a:ext uri="{FF2B5EF4-FFF2-40B4-BE49-F238E27FC236}">
                <a16:creationId xmlns:a16="http://schemas.microsoft.com/office/drawing/2014/main" id="{32258FFD-A232-0743-8974-DB31928358F8}"/>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77" name="TextBox 76">
            <a:extLst>
              <a:ext uri="{FF2B5EF4-FFF2-40B4-BE49-F238E27FC236}">
                <a16:creationId xmlns:a16="http://schemas.microsoft.com/office/drawing/2014/main" id="{78408E36-2DCA-E54E-B6FE-8359A7CD4261}"/>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78" name="TextBox 77">
            <a:extLst>
              <a:ext uri="{FF2B5EF4-FFF2-40B4-BE49-F238E27FC236}">
                <a16:creationId xmlns:a16="http://schemas.microsoft.com/office/drawing/2014/main" id="{DAEFA97C-03CE-B540-AF92-ADF9653B5D29}"/>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79" name="TextBox 78">
            <a:extLst>
              <a:ext uri="{FF2B5EF4-FFF2-40B4-BE49-F238E27FC236}">
                <a16:creationId xmlns:a16="http://schemas.microsoft.com/office/drawing/2014/main" id="{6B47BFEB-62D8-1E43-A9D2-4814DAB294F3}"/>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80" name="TextBox 79">
            <a:extLst>
              <a:ext uri="{FF2B5EF4-FFF2-40B4-BE49-F238E27FC236}">
                <a16:creationId xmlns:a16="http://schemas.microsoft.com/office/drawing/2014/main" id="{4ECDE8F5-E29F-F241-B737-925DF743878B}"/>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81" name="Straight Connector 17">
            <a:extLst>
              <a:ext uri="{FF2B5EF4-FFF2-40B4-BE49-F238E27FC236}">
                <a16:creationId xmlns:a16="http://schemas.microsoft.com/office/drawing/2014/main" id="{CCFEA971-B16B-824F-8119-91A59F2890BC}"/>
              </a:ext>
            </a:extLst>
          </p:cNvPr>
          <p:cNvCxnSpPr>
            <a:stCxn id="76" idx="3"/>
            <a:endCxn id="7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2" name="Straight Connector 19">
            <a:extLst>
              <a:ext uri="{FF2B5EF4-FFF2-40B4-BE49-F238E27FC236}">
                <a16:creationId xmlns:a16="http://schemas.microsoft.com/office/drawing/2014/main" id="{CDADD99B-848A-9645-963B-0A2525AFA479}"/>
              </a:ext>
            </a:extLst>
          </p:cNvPr>
          <p:cNvCxnSpPr>
            <a:cxnSpLocks/>
            <a:stCxn id="78" idx="3"/>
            <a:endCxn id="79"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20">
            <a:extLst>
              <a:ext uri="{FF2B5EF4-FFF2-40B4-BE49-F238E27FC236}">
                <a16:creationId xmlns:a16="http://schemas.microsoft.com/office/drawing/2014/main" id="{8B6DB0C8-7A80-2844-9F96-8F4E6AEBD6AF}"/>
              </a:ext>
            </a:extLst>
          </p:cNvPr>
          <p:cNvCxnSpPr>
            <a:cxnSpLocks/>
            <a:stCxn id="79" idx="3"/>
            <a:endCxn id="80"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22">
            <a:extLst>
              <a:ext uri="{FF2B5EF4-FFF2-40B4-BE49-F238E27FC236}">
                <a16:creationId xmlns:a16="http://schemas.microsoft.com/office/drawing/2014/main" id="{3E74BE33-6BD8-F049-B37B-38BEA995C757}"/>
              </a:ext>
            </a:extLst>
          </p:cNvPr>
          <p:cNvCxnSpPr>
            <a:cxnSpLocks/>
            <a:stCxn id="77" idx="3"/>
            <a:endCxn id="7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32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3. Feature selection and Dimension reduction</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17" name="Rectangle 16">
            <a:extLst>
              <a:ext uri="{FF2B5EF4-FFF2-40B4-BE49-F238E27FC236}">
                <a16:creationId xmlns:a16="http://schemas.microsoft.com/office/drawing/2014/main" id="{9114B2C2-3B81-4E48-943B-8025B61A8ADB}"/>
              </a:ext>
            </a:extLst>
          </p:cNvPr>
          <p:cNvSpPr/>
          <p:nvPr/>
        </p:nvSpPr>
        <p:spPr>
          <a:xfrm>
            <a:off x="410817" y="1400400"/>
            <a:ext cx="9414757" cy="461665"/>
          </a:xfrm>
          <a:prstGeom prst="rect">
            <a:avLst/>
          </a:prstGeom>
        </p:spPr>
        <p:txBody>
          <a:bodyPr wrap="none">
            <a:spAutoFit/>
          </a:bodyPr>
          <a:lstStyle/>
          <a:p>
            <a:r>
              <a:rPr lang="en-US" altLang="ko-KR" sz="2400" b="1" dirty="0"/>
              <a:t>Preprocessing, Feature selection, Dimension reduction at once</a:t>
            </a:r>
            <a:endParaRPr lang="en-US" sz="2400" b="1" dirty="0"/>
          </a:p>
        </p:txBody>
      </p:sp>
      <p:sp>
        <p:nvSpPr>
          <p:cNvPr id="19" name="TextBox 18">
            <a:extLst>
              <a:ext uri="{FF2B5EF4-FFF2-40B4-BE49-F238E27FC236}">
                <a16:creationId xmlns:a16="http://schemas.microsoft.com/office/drawing/2014/main" id="{5B244A4E-B82B-714F-8EAB-FBB12C14BDCA}"/>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BE2DAF59-6009-3642-AE15-2F358A032FD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2FD9DEB6-C648-F847-A862-F2F82AF1E26F}"/>
              </a:ext>
            </a:extLst>
          </p:cNvPr>
          <p:cNvSpPr txBox="1"/>
          <p:nvPr/>
        </p:nvSpPr>
        <p:spPr>
          <a:xfrm>
            <a:off x="4445167" y="0"/>
            <a:ext cx="3550972" cy="292388"/>
          </a:xfrm>
          <a:prstGeom prst="rect">
            <a:avLst/>
          </a:prstGeom>
          <a:noFill/>
        </p:spPr>
        <p:txBody>
          <a:bodyPr wrap="none" rtlCol="0">
            <a:spAutoFit/>
          </a:bodyPr>
          <a:lstStyle/>
          <a:p>
            <a:r>
              <a:rPr lang="en-US" sz="1300" b="1" dirty="0"/>
              <a:t>3. </a:t>
            </a:r>
            <a:r>
              <a:rPr lang="en-KR" sz="1300" b="1"/>
              <a:t>Feature selection</a:t>
            </a:r>
            <a:r>
              <a:rPr lang="en-US" sz="1300" b="1" dirty="0"/>
              <a:t> / Dimension reduction</a:t>
            </a:r>
            <a:endParaRPr lang="en-KR" sz="1300" b="1" dirty="0"/>
          </a:p>
        </p:txBody>
      </p:sp>
      <p:sp>
        <p:nvSpPr>
          <p:cNvPr id="22" name="TextBox 21">
            <a:extLst>
              <a:ext uri="{FF2B5EF4-FFF2-40B4-BE49-F238E27FC236}">
                <a16:creationId xmlns:a16="http://schemas.microsoft.com/office/drawing/2014/main" id="{E5C8E340-A964-0B42-9622-53E5FB836092}"/>
              </a:ext>
            </a:extLst>
          </p:cNvPr>
          <p:cNvSpPr txBox="1"/>
          <p:nvPr/>
        </p:nvSpPr>
        <p:spPr>
          <a:xfrm>
            <a:off x="8632008" y="0"/>
            <a:ext cx="1122423" cy="292388"/>
          </a:xfrm>
          <a:prstGeom prst="rect">
            <a:avLst/>
          </a:prstGeom>
          <a:noFill/>
        </p:spPr>
        <p:txBody>
          <a:bodyPr wrap="none" rtlCol="0">
            <a:spAutoFit/>
          </a:bodyPr>
          <a:lstStyle/>
          <a:p>
            <a:r>
              <a:rPr lang="en-US" sz="1300" dirty="0">
                <a:solidFill>
                  <a:schemeClr val="bg1">
                    <a:lumMod val="85000"/>
                  </a:schemeClr>
                </a:solidFill>
              </a:rPr>
              <a:t>4. </a:t>
            </a:r>
            <a:r>
              <a:rPr lang="en-KR" sz="1300">
                <a:solidFill>
                  <a:schemeClr val="bg1">
                    <a:lumMod val="85000"/>
                  </a:schemeClr>
                </a:solidFill>
              </a:rPr>
              <a:t>Clustering</a:t>
            </a:r>
            <a:endParaRPr lang="en-KR" sz="1300" dirty="0">
              <a:solidFill>
                <a:schemeClr val="bg1">
                  <a:lumMod val="85000"/>
                </a:schemeClr>
              </a:solidFill>
            </a:endParaRPr>
          </a:p>
        </p:txBody>
      </p:sp>
      <p:sp>
        <p:nvSpPr>
          <p:cNvPr id="23" name="TextBox 22">
            <a:extLst>
              <a:ext uri="{FF2B5EF4-FFF2-40B4-BE49-F238E27FC236}">
                <a16:creationId xmlns:a16="http://schemas.microsoft.com/office/drawing/2014/main" id="{B5FA6B5F-40FB-5B47-B7CF-E2A3FB88B440}"/>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151AA47F-6526-494C-8D17-3926DA98D632}"/>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4AC7820B-6C6F-BE43-937D-40F773326E43}"/>
              </a:ext>
            </a:extLst>
          </p:cNvPr>
          <p:cNvCxnSpPr>
            <a:cxnSpLocks/>
            <a:stCxn id="21" idx="3"/>
            <a:endCxn id="22" idx="1"/>
          </p:cNvCxnSpPr>
          <p:nvPr/>
        </p:nvCxnSpPr>
        <p:spPr>
          <a:xfrm>
            <a:off x="7996139" y="146194"/>
            <a:ext cx="6358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F3410BA1-1558-164B-A444-11B493330889}"/>
              </a:ext>
            </a:extLst>
          </p:cNvPr>
          <p:cNvCxnSpPr>
            <a:cxnSpLocks/>
            <a:stCxn id="22" idx="3"/>
            <a:endCxn id="23" idx="1"/>
          </p:cNvCxnSpPr>
          <p:nvPr/>
        </p:nvCxnSpPr>
        <p:spPr>
          <a:xfrm>
            <a:off x="9754431" y="146194"/>
            <a:ext cx="87151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0EA9CB22-B773-2D41-9588-434F1FFD785E}"/>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
        <p:nvSpPr>
          <p:cNvPr id="19" name="TextBox 18">
            <a:extLst>
              <a:ext uri="{FF2B5EF4-FFF2-40B4-BE49-F238E27FC236}">
                <a16:creationId xmlns:a16="http://schemas.microsoft.com/office/drawing/2014/main" id="{50056BE5-A531-C54F-9801-661DE41C8692}"/>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5EA83924-0975-2446-8529-BB1B924485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9E199A4-2F2A-C143-ABBE-5CBCFACF7537}"/>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C27B7C5E-1EDE-AB4D-8669-86DFFE31AD60}"/>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C84DD23B-5C11-F548-94C7-F3C1B6DDB55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ED56BB32-2BDB-F740-AA32-B3134CFAFDCC}"/>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157446DC-5C31-3848-A81A-0EBC00C827E1}"/>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20DD30E6-2DE0-944B-9DEA-266E5A617357}"/>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0BCAA83C-0DA8-524D-9F0D-49156EFFFA72}"/>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9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dirty="0" err="1"/>
              <a:t>BayesSpace</a:t>
            </a:r>
            <a:r>
              <a:rPr lang="en-US" dirty="0"/>
              <a:t> algorithm </a:t>
            </a:r>
            <a:endParaRPr lang="en-KR" dirty="0"/>
          </a:p>
        </p:txBody>
      </p:sp>
      <p:sp>
        <p:nvSpPr>
          <p:cNvPr id="37" name="TextBox 36">
            <a:extLst>
              <a:ext uri="{FF2B5EF4-FFF2-40B4-BE49-F238E27FC236}">
                <a16:creationId xmlns:a16="http://schemas.microsoft.com/office/drawing/2014/main" id="{3255849F-D18B-0C4D-92C6-2E240E854D6B}"/>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8" name="TextBox 37">
            <a:extLst>
              <a:ext uri="{FF2B5EF4-FFF2-40B4-BE49-F238E27FC236}">
                <a16:creationId xmlns:a16="http://schemas.microsoft.com/office/drawing/2014/main" id="{DCAED5D6-F429-C742-8DFE-A0FD7ED7D9A4}"/>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9" name="TextBox 38">
            <a:extLst>
              <a:ext uri="{FF2B5EF4-FFF2-40B4-BE49-F238E27FC236}">
                <a16:creationId xmlns:a16="http://schemas.microsoft.com/office/drawing/2014/main" id="{3E417BD2-77FB-EA45-9F9C-1807A87463D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0" name="TextBox 39">
            <a:extLst>
              <a:ext uri="{FF2B5EF4-FFF2-40B4-BE49-F238E27FC236}">
                <a16:creationId xmlns:a16="http://schemas.microsoft.com/office/drawing/2014/main" id="{1BADC437-824B-1A48-8777-606DA345C3F9}"/>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1" name="TextBox 40">
            <a:extLst>
              <a:ext uri="{FF2B5EF4-FFF2-40B4-BE49-F238E27FC236}">
                <a16:creationId xmlns:a16="http://schemas.microsoft.com/office/drawing/2014/main" id="{24798FA3-4B99-0443-A8D0-C689C75A0BAE}"/>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2" name="Straight Connector 17">
            <a:extLst>
              <a:ext uri="{FF2B5EF4-FFF2-40B4-BE49-F238E27FC236}">
                <a16:creationId xmlns:a16="http://schemas.microsoft.com/office/drawing/2014/main" id="{01EA1308-BEC5-5A47-BBDB-D46BD4E609DD}"/>
              </a:ext>
            </a:extLst>
          </p:cNvPr>
          <p:cNvCxnSpPr>
            <a:stCxn id="37" idx="3"/>
            <a:endCxn id="38"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19">
            <a:extLst>
              <a:ext uri="{FF2B5EF4-FFF2-40B4-BE49-F238E27FC236}">
                <a16:creationId xmlns:a16="http://schemas.microsoft.com/office/drawing/2014/main" id="{866CAC6A-ADEA-304A-B076-BA17523C32E5}"/>
              </a:ext>
            </a:extLst>
          </p:cNvPr>
          <p:cNvCxnSpPr>
            <a:cxnSpLocks/>
            <a:stCxn id="39" idx="3"/>
            <a:endCxn id="40"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20">
            <a:extLst>
              <a:ext uri="{FF2B5EF4-FFF2-40B4-BE49-F238E27FC236}">
                <a16:creationId xmlns:a16="http://schemas.microsoft.com/office/drawing/2014/main" id="{D7F5E216-2517-B544-B8F5-6BA1A9E14375}"/>
              </a:ext>
            </a:extLst>
          </p:cNvPr>
          <p:cNvCxnSpPr>
            <a:cxnSpLocks/>
            <a:stCxn id="40" idx="3"/>
            <a:endCxn id="41"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22">
            <a:extLst>
              <a:ext uri="{FF2B5EF4-FFF2-40B4-BE49-F238E27FC236}">
                <a16:creationId xmlns:a16="http://schemas.microsoft.com/office/drawing/2014/main" id="{E54BE65B-ABAF-8C41-A2B1-1BFA9D423AA6}"/>
              </a:ext>
            </a:extLst>
          </p:cNvPr>
          <p:cNvCxnSpPr>
            <a:cxnSpLocks/>
            <a:stCxn id="38" idx="3"/>
            <a:endCxn id="39"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CA060760-DA15-0444-9D01-AC1700CC3221}"/>
              </a:ext>
            </a:extLst>
          </p:cNvPr>
          <p:cNvGraphicFramePr>
            <a:graphicFrameLocks noGrp="1"/>
          </p:cNvGraphicFramePr>
          <p:nvPr/>
        </p:nvGraphicFramePr>
        <p:xfrm>
          <a:off x="968021" y="1737510"/>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7" name="TextBox 6">
            <a:extLst>
              <a:ext uri="{FF2B5EF4-FFF2-40B4-BE49-F238E27FC236}">
                <a16:creationId xmlns:a16="http://schemas.microsoft.com/office/drawing/2014/main" id="{55ED6F35-957B-4D48-A5C8-9125EC9F87D6}"/>
              </a:ext>
            </a:extLst>
          </p:cNvPr>
          <p:cNvSpPr txBox="1"/>
          <p:nvPr/>
        </p:nvSpPr>
        <p:spPr>
          <a:xfrm>
            <a:off x="636840" y="1210908"/>
            <a:ext cx="10104048" cy="369332"/>
          </a:xfrm>
          <a:prstGeom prst="rect">
            <a:avLst/>
          </a:prstGeom>
          <a:noFill/>
        </p:spPr>
        <p:txBody>
          <a:bodyPr wrap="none" rtlCol="0">
            <a:spAutoFit/>
          </a:bodyPr>
          <a:lstStyle/>
          <a:p>
            <a:r>
              <a:rPr lang="en-US" dirty="0"/>
              <a:t>1. Initial labeling with non-spatial clustering method ex) </a:t>
            </a:r>
            <a:r>
              <a:rPr lang="en-US" dirty="0" err="1"/>
              <a:t>mclust</a:t>
            </a:r>
            <a:r>
              <a:rPr lang="en-US" dirty="0"/>
              <a:t> </a:t>
            </a:r>
            <a:r>
              <a:rPr lang="en-US" sz="1500" dirty="0"/>
              <a:t>(Follows Mixture of Gaussian distribution)</a:t>
            </a:r>
          </a:p>
        </p:txBody>
      </p:sp>
      <p:sp>
        <p:nvSpPr>
          <p:cNvPr id="21" name="TextBox 20">
            <a:extLst>
              <a:ext uri="{FF2B5EF4-FFF2-40B4-BE49-F238E27FC236}">
                <a16:creationId xmlns:a16="http://schemas.microsoft.com/office/drawing/2014/main" id="{38D456C4-0117-9C4D-B794-623C21AFE072}"/>
              </a:ext>
            </a:extLst>
          </p:cNvPr>
          <p:cNvSpPr txBox="1"/>
          <p:nvPr/>
        </p:nvSpPr>
        <p:spPr>
          <a:xfrm>
            <a:off x="636840" y="3073260"/>
            <a:ext cx="3711272" cy="369332"/>
          </a:xfrm>
          <a:prstGeom prst="rect">
            <a:avLst/>
          </a:prstGeom>
          <a:noFill/>
        </p:spPr>
        <p:txBody>
          <a:bodyPr wrap="none" rtlCol="0">
            <a:spAutoFit/>
          </a:bodyPr>
          <a:lstStyle/>
          <a:p>
            <a:r>
              <a:rPr lang="en-US" dirty="0"/>
              <a:t>2. Calculate the P(</a:t>
            </a:r>
            <a:r>
              <a:rPr lang="en-US" dirty="0">
                <a:solidFill>
                  <a:srgbClr val="FF0000"/>
                </a:solidFill>
              </a:rPr>
              <a:t>red</a:t>
            </a:r>
            <a:r>
              <a:rPr lang="en-US" dirty="0"/>
              <a:t>) for </a:t>
            </a:r>
            <a:r>
              <a:rPr lang="en-US" b="1" dirty="0"/>
              <a:t>★</a:t>
            </a:r>
            <a:r>
              <a:rPr lang="ko-KR" altLang="en-US" b="1" dirty="0"/>
              <a:t> </a:t>
            </a:r>
            <a:r>
              <a:rPr lang="en-US" dirty="0"/>
              <a:t>spot  </a:t>
            </a:r>
          </a:p>
        </p:txBody>
      </p:sp>
      <p:sp>
        <p:nvSpPr>
          <p:cNvPr id="9" name="5-Point Star 8">
            <a:extLst>
              <a:ext uri="{FF2B5EF4-FFF2-40B4-BE49-F238E27FC236}">
                <a16:creationId xmlns:a16="http://schemas.microsoft.com/office/drawing/2014/main" id="{D6A16FB1-4524-DD43-9739-07B30EC95278}"/>
              </a:ext>
            </a:extLst>
          </p:cNvPr>
          <p:cNvSpPr/>
          <p:nvPr/>
        </p:nvSpPr>
        <p:spPr>
          <a:xfrm>
            <a:off x="1504436" y="220986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57A1905F-28A3-A440-84E9-07106578E074}"/>
              </a:ext>
            </a:extLst>
          </p:cNvPr>
          <p:cNvSpPr txBox="1"/>
          <p:nvPr/>
        </p:nvSpPr>
        <p:spPr>
          <a:xfrm>
            <a:off x="636839" y="3505673"/>
            <a:ext cx="10314446" cy="646331"/>
          </a:xfrm>
          <a:prstGeom prst="rect">
            <a:avLst/>
          </a:prstGeom>
          <a:noFill/>
        </p:spPr>
        <p:txBody>
          <a:bodyPr wrap="square" rtlCol="0">
            <a:spAutoFit/>
          </a:bodyPr>
          <a:lstStyle/>
          <a:p>
            <a:r>
              <a:rPr lang="en-US" dirty="0"/>
              <a:t>3. Considering neighboring spots label and label of </a:t>
            </a:r>
            <a:r>
              <a:rPr lang="en-US" b="1" dirty="0"/>
              <a:t>★</a:t>
            </a:r>
            <a:r>
              <a:rPr lang="en-US" dirty="0"/>
              <a:t> at present, with certain function, </a:t>
            </a:r>
          </a:p>
          <a:p>
            <a:r>
              <a:rPr lang="en-US" dirty="0"/>
              <a:t>    calculate P(</a:t>
            </a:r>
            <a:r>
              <a:rPr lang="en-US" dirty="0">
                <a:solidFill>
                  <a:srgbClr val="00B050"/>
                </a:solidFill>
              </a:rPr>
              <a:t>green</a:t>
            </a:r>
            <a:r>
              <a:rPr lang="en-US" dirty="0"/>
              <a:t>), P(</a:t>
            </a:r>
            <a:r>
              <a:rPr lang="en-US" dirty="0">
                <a:solidFill>
                  <a:srgbClr val="0070C0"/>
                </a:solidFill>
              </a:rPr>
              <a:t>blue</a:t>
            </a:r>
            <a:r>
              <a:rPr lang="en-US" dirty="0"/>
              <a:t>) for </a:t>
            </a:r>
            <a:r>
              <a:rPr lang="en-US" b="1" dirty="0"/>
              <a:t>★</a:t>
            </a:r>
            <a:r>
              <a:rPr lang="ko-KR" altLang="en-US" b="1" dirty="0"/>
              <a:t> </a:t>
            </a:r>
            <a:r>
              <a:rPr lang="en-US" altLang="ko-KR" dirty="0"/>
              <a:t>spot</a:t>
            </a:r>
            <a:endParaRPr lang="en-US" dirty="0"/>
          </a:p>
        </p:txBody>
      </p:sp>
      <p:sp>
        <p:nvSpPr>
          <p:cNvPr id="26" name="TextBox 25">
            <a:extLst>
              <a:ext uri="{FF2B5EF4-FFF2-40B4-BE49-F238E27FC236}">
                <a16:creationId xmlns:a16="http://schemas.microsoft.com/office/drawing/2014/main" id="{1EFBDC46-2E15-7B44-B25E-E9BF5892FE2F}"/>
              </a:ext>
            </a:extLst>
          </p:cNvPr>
          <p:cNvSpPr txBox="1"/>
          <p:nvPr/>
        </p:nvSpPr>
        <p:spPr>
          <a:xfrm>
            <a:off x="668530" y="4247765"/>
            <a:ext cx="11283216" cy="369332"/>
          </a:xfrm>
          <a:prstGeom prst="rect">
            <a:avLst/>
          </a:prstGeom>
          <a:noFill/>
        </p:spPr>
        <p:txBody>
          <a:bodyPr wrap="square" rtlCol="0">
            <a:spAutoFit/>
          </a:bodyPr>
          <a:lstStyle/>
          <a:p>
            <a:r>
              <a:rPr lang="en-US" dirty="0"/>
              <a:t>4. If P(</a:t>
            </a:r>
            <a:r>
              <a:rPr lang="en-US" dirty="0">
                <a:solidFill>
                  <a:srgbClr val="00B050"/>
                </a:solidFill>
              </a:rPr>
              <a:t>green</a:t>
            </a:r>
            <a:r>
              <a:rPr lang="en-US" dirty="0"/>
              <a:t>) &gt; P(</a:t>
            </a:r>
            <a:r>
              <a:rPr lang="en-US" dirty="0">
                <a:solidFill>
                  <a:srgbClr val="FF0000"/>
                </a:solidFill>
              </a:rPr>
              <a:t>red</a:t>
            </a:r>
            <a:r>
              <a:rPr lang="en-US" dirty="0"/>
              <a:t>) or P(</a:t>
            </a:r>
            <a:r>
              <a:rPr lang="en-US" dirty="0">
                <a:solidFill>
                  <a:srgbClr val="0070C0"/>
                </a:solidFill>
              </a:rPr>
              <a:t>blue</a:t>
            </a:r>
            <a:r>
              <a:rPr lang="en-US" dirty="0"/>
              <a:t>) &gt; P(</a:t>
            </a:r>
            <a:r>
              <a:rPr lang="en-US" dirty="0">
                <a:solidFill>
                  <a:srgbClr val="FF0000"/>
                </a:solidFill>
              </a:rPr>
              <a:t>red</a:t>
            </a:r>
            <a:r>
              <a:rPr lang="en-US" dirty="0"/>
              <a:t>) update the label for </a:t>
            </a:r>
            <a:r>
              <a:rPr lang="en-US" b="1" dirty="0"/>
              <a:t>★ </a:t>
            </a:r>
            <a:r>
              <a:rPr lang="en-US" dirty="0"/>
              <a:t>spot, if P(</a:t>
            </a:r>
            <a:r>
              <a:rPr lang="en-US" dirty="0">
                <a:solidFill>
                  <a:srgbClr val="FF0000"/>
                </a:solidFill>
              </a:rPr>
              <a:t>red</a:t>
            </a:r>
            <a:r>
              <a:rPr lang="en-US" dirty="0"/>
              <a:t>) &gt; P(</a:t>
            </a:r>
            <a:r>
              <a:rPr lang="en-US" dirty="0">
                <a:solidFill>
                  <a:srgbClr val="00B050"/>
                </a:solidFill>
              </a:rPr>
              <a:t>green</a:t>
            </a:r>
            <a:r>
              <a:rPr lang="en-US" dirty="0"/>
              <a:t>) &amp; P(</a:t>
            </a:r>
            <a:r>
              <a:rPr lang="en-US" dirty="0">
                <a:solidFill>
                  <a:srgbClr val="0070C0"/>
                </a:solidFill>
              </a:rPr>
              <a:t>blue</a:t>
            </a:r>
            <a:r>
              <a:rPr lang="en-US" dirty="0"/>
              <a:t>)</a:t>
            </a:r>
          </a:p>
        </p:txBody>
      </p:sp>
      <p:graphicFrame>
        <p:nvGraphicFramePr>
          <p:cNvPr id="28" name="Table 27">
            <a:extLst>
              <a:ext uri="{FF2B5EF4-FFF2-40B4-BE49-F238E27FC236}">
                <a16:creationId xmlns:a16="http://schemas.microsoft.com/office/drawing/2014/main" id="{9E01ABC2-89D1-DA45-B5A9-146B8B60AAB3}"/>
              </a:ext>
            </a:extLst>
          </p:cNvPr>
          <p:cNvGraphicFramePr>
            <a:graphicFrameLocks noGrp="1"/>
          </p:cNvGraphicFramePr>
          <p:nvPr/>
        </p:nvGraphicFramePr>
        <p:xfrm>
          <a:off x="1495146" y="4712993"/>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29" name="Table 28">
            <a:extLst>
              <a:ext uri="{FF2B5EF4-FFF2-40B4-BE49-F238E27FC236}">
                <a16:creationId xmlns:a16="http://schemas.microsoft.com/office/drawing/2014/main" id="{34D73F4C-D3EB-7E46-8371-10F38A134DAD}"/>
              </a:ext>
            </a:extLst>
          </p:cNvPr>
          <p:cNvGraphicFramePr>
            <a:graphicFrameLocks noGrp="1"/>
          </p:cNvGraphicFramePr>
          <p:nvPr/>
        </p:nvGraphicFramePr>
        <p:xfrm>
          <a:off x="3562408"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graphicFrame>
        <p:nvGraphicFramePr>
          <p:cNvPr id="33" name="Table 32">
            <a:extLst>
              <a:ext uri="{FF2B5EF4-FFF2-40B4-BE49-F238E27FC236}">
                <a16:creationId xmlns:a16="http://schemas.microsoft.com/office/drawing/2014/main" id="{FA646073-26BA-8542-9F11-2791AAB05991}"/>
              </a:ext>
            </a:extLst>
          </p:cNvPr>
          <p:cNvGraphicFramePr>
            <a:graphicFrameLocks noGrp="1"/>
          </p:cNvGraphicFramePr>
          <p:nvPr/>
        </p:nvGraphicFramePr>
        <p:xfrm>
          <a:off x="8196253" y="4712858"/>
          <a:ext cx="1244952" cy="1112520"/>
        </p:xfrm>
        <a:graphic>
          <a:graphicData uri="http://schemas.openxmlformats.org/drawingml/2006/table">
            <a:tbl>
              <a:tblPr firstRow="1" bandRow="1">
                <a:tableStyleId>{5C22544A-7EE6-4342-B048-85BDC9FD1C3A}</a:tableStyleId>
              </a:tblPr>
              <a:tblGrid>
                <a:gridCol w="414984">
                  <a:extLst>
                    <a:ext uri="{9D8B030D-6E8A-4147-A177-3AD203B41FA5}">
                      <a16:colId xmlns:a16="http://schemas.microsoft.com/office/drawing/2014/main" val="1560663081"/>
                    </a:ext>
                  </a:extLst>
                </a:gridCol>
                <a:gridCol w="414984">
                  <a:extLst>
                    <a:ext uri="{9D8B030D-6E8A-4147-A177-3AD203B41FA5}">
                      <a16:colId xmlns:a16="http://schemas.microsoft.com/office/drawing/2014/main" val="2431418658"/>
                    </a:ext>
                  </a:extLst>
                </a:gridCol>
                <a:gridCol w="414984">
                  <a:extLst>
                    <a:ext uri="{9D8B030D-6E8A-4147-A177-3AD203B41FA5}">
                      <a16:colId xmlns:a16="http://schemas.microsoft.com/office/drawing/2014/main" val="220758147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467502697"/>
                  </a:ext>
                </a:extLst>
              </a:tr>
              <a:tr h="370840">
                <a:tc>
                  <a:txBody>
                    <a:bodyPr/>
                    <a:lstStyle/>
                    <a:p>
                      <a:endParaRPr lang="en-US" dirty="0">
                        <a:solidFill>
                          <a:srgbClr val="00B05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9594662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461801768"/>
                  </a:ext>
                </a:extLst>
              </a:tr>
            </a:tbl>
          </a:graphicData>
        </a:graphic>
      </p:graphicFrame>
      <p:sp>
        <p:nvSpPr>
          <p:cNvPr id="34" name="TextBox 33">
            <a:extLst>
              <a:ext uri="{FF2B5EF4-FFF2-40B4-BE49-F238E27FC236}">
                <a16:creationId xmlns:a16="http://schemas.microsoft.com/office/drawing/2014/main" id="{C28E205D-4208-BC4B-B80D-789B949DCC33}"/>
              </a:ext>
            </a:extLst>
          </p:cNvPr>
          <p:cNvSpPr txBox="1"/>
          <p:nvPr/>
        </p:nvSpPr>
        <p:spPr>
          <a:xfrm>
            <a:off x="668530" y="6066686"/>
            <a:ext cx="11283216" cy="369332"/>
          </a:xfrm>
          <a:prstGeom prst="rect">
            <a:avLst/>
          </a:prstGeom>
          <a:noFill/>
        </p:spPr>
        <p:txBody>
          <a:bodyPr wrap="square" rtlCol="0">
            <a:spAutoFit/>
          </a:bodyPr>
          <a:lstStyle/>
          <a:p>
            <a:r>
              <a:rPr lang="en-US" dirty="0"/>
              <a:t>5. Repeat step 2~4 for set iteration</a:t>
            </a:r>
          </a:p>
        </p:txBody>
      </p:sp>
      <p:sp>
        <p:nvSpPr>
          <p:cNvPr id="35" name="5-Point Star 34">
            <a:extLst>
              <a:ext uri="{FF2B5EF4-FFF2-40B4-BE49-F238E27FC236}">
                <a16:creationId xmlns:a16="http://schemas.microsoft.com/office/drawing/2014/main" id="{B4EA3F46-CCAC-7E4D-B63A-FF9560119B36}"/>
              </a:ext>
            </a:extLst>
          </p:cNvPr>
          <p:cNvSpPr/>
          <p:nvPr/>
        </p:nvSpPr>
        <p:spPr>
          <a:xfrm>
            <a:off x="2031561" y="5182938"/>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5-Point Star 35">
            <a:extLst>
              <a:ext uri="{FF2B5EF4-FFF2-40B4-BE49-F238E27FC236}">
                <a16:creationId xmlns:a16="http://schemas.microsoft.com/office/drawing/2014/main" id="{E3802C10-1644-DA47-ABBF-061225BB4D1D}"/>
              </a:ext>
            </a:extLst>
          </p:cNvPr>
          <p:cNvSpPr/>
          <p:nvPr/>
        </p:nvSpPr>
        <p:spPr>
          <a:xfrm>
            <a:off x="4092577"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5-Point Star 45">
            <a:extLst>
              <a:ext uri="{FF2B5EF4-FFF2-40B4-BE49-F238E27FC236}">
                <a16:creationId xmlns:a16="http://schemas.microsoft.com/office/drawing/2014/main" id="{4A9D4871-EAEB-6948-8117-404AFE20076B}"/>
              </a:ext>
            </a:extLst>
          </p:cNvPr>
          <p:cNvSpPr/>
          <p:nvPr/>
        </p:nvSpPr>
        <p:spPr>
          <a:xfrm>
            <a:off x="8732668" y="5177703"/>
            <a:ext cx="172122" cy="172122"/>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9F40B5-E5E9-694B-B1C1-4D81DCFAC370}"/>
              </a:ext>
            </a:extLst>
          </p:cNvPr>
          <p:cNvSpPr/>
          <p:nvPr/>
        </p:nvSpPr>
        <p:spPr>
          <a:xfrm>
            <a:off x="636839" y="3505673"/>
            <a:ext cx="10418277" cy="2481942"/>
          </a:xfrm>
          <a:prstGeom prst="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E35881-03FF-B243-A9A8-038BE0D439D2}"/>
              </a:ext>
            </a:extLst>
          </p:cNvPr>
          <p:cNvSpPr/>
          <p:nvPr/>
        </p:nvSpPr>
        <p:spPr>
          <a:xfrm>
            <a:off x="8497602" y="3073260"/>
            <a:ext cx="3570208" cy="369332"/>
          </a:xfrm>
          <a:prstGeom prst="rect">
            <a:avLst/>
          </a:prstGeom>
        </p:spPr>
        <p:txBody>
          <a:bodyPr wrap="none">
            <a:spAutoFit/>
          </a:bodyPr>
          <a:lstStyle/>
          <a:p>
            <a:r>
              <a:rPr lang="en-US" b="1" dirty="0">
                <a:solidFill>
                  <a:schemeClr val="bg1">
                    <a:lumMod val="50000"/>
                  </a:schemeClr>
                </a:solidFill>
              </a:rPr>
              <a:t>Metropolis–Hastings algorithm</a:t>
            </a:r>
          </a:p>
        </p:txBody>
      </p:sp>
      <p:sp>
        <p:nvSpPr>
          <p:cNvPr id="47" name="Rectangle 46">
            <a:extLst>
              <a:ext uri="{FF2B5EF4-FFF2-40B4-BE49-F238E27FC236}">
                <a16:creationId xmlns:a16="http://schemas.microsoft.com/office/drawing/2014/main" id="{C3E14603-5361-184F-905F-EB79490943EE}"/>
              </a:ext>
            </a:extLst>
          </p:cNvPr>
          <p:cNvSpPr/>
          <p:nvPr/>
        </p:nvSpPr>
        <p:spPr>
          <a:xfrm>
            <a:off x="-12453" y="6407367"/>
            <a:ext cx="11716859" cy="215444"/>
          </a:xfrm>
          <a:prstGeom prst="rect">
            <a:avLst/>
          </a:prstGeom>
        </p:spPr>
        <p:txBody>
          <a:bodyPr wrap="square">
            <a:spAutoFit/>
          </a:bodyPr>
          <a:lstStyle/>
          <a:p>
            <a:r>
              <a:rPr lang="en-US" sz="800" dirty="0"/>
              <a:t>Zhao E, Stone MR, Ren X, et al. Spatial transcriptomics at </a:t>
            </a:r>
            <a:r>
              <a:rPr lang="en-US" sz="800" dirty="0" err="1"/>
              <a:t>subspot</a:t>
            </a:r>
            <a:r>
              <a:rPr lang="en-US" sz="800" dirty="0"/>
              <a:t> resolution with </a:t>
            </a:r>
            <a:r>
              <a:rPr lang="en-US" sz="800" dirty="0" err="1"/>
              <a:t>BayesSpace</a:t>
            </a:r>
            <a:r>
              <a:rPr lang="en-US" sz="800" dirty="0"/>
              <a:t>. </a:t>
            </a:r>
            <a:r>
              <a:rPr lang="en-US" sz="800" i="1" dirty="0"/>
              <a:t>Nat </a:t>
            </a:r>
            <a:r>
              <a:rPr lang="en-US" sz="800" i="1" dirty="0" err="1"/>
              <a:t>Biotechnol</a:t>
            </a:r>
            <a:r>
              <a:rPr lang="en-US" sz="800" dirty="0"/>
              <a:t>. 2021;39(11):1375-1384. doi:10.1038/s41587-021-00935-2</a:t>
            </a:r>
            <a:endParaRPr lang="da" sz="800" dirty="0"/>
          </a:p>
        </p:txBody>
      </p:sp>
    </p:spTree>
    <p:extLst>
      <p:ext uri="{BB962C8B-B14F-4D97-AF65-F5344CB8AC3E}">
        <p14:creationId xmlns:p14="http://schemas.microsoft.com/office/powerpoint/2010/main" val="1466130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05B710E-5019-5B4E-A30E-CD1A0958288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2" name="TextBox 41">
            <a:extLst>
              <a:ext uri="{FF2B5EF4-FFF2-40B4-BE49-F238E27FC236}">
                <a16:creationId xmlns:a16="http://schemas.microsoft.com/office/drawing/2014/main" id="{F7B33713-8509-2B49-A728-2FBEE6B9528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3" name="TextBox 42">
            <a:extLst>
              <a:ext uri="{FF2B5EF4-FFF2-40B4-BE49-F238E27FC236}">
                <a16:creationId xmlns:a16="http://schemas.microsoft.com/office/drawing/2014/main" id="{700F9C6A-7D0B-6943-A60F-BA8A891C273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4" name="TextBox 43">
            <a:extLst>
              <a:ext uri="{FF2B5EF4-FFF2-40B4-BE49-F238E27FC236}">
                <a16:creationId xmlns:a16="http://schemas.microsoft.com/office/drawing/2014/main" id="{E4939D7F-7177-A14A-BD9A-3B6F99942344}"/>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5" name="TextBox 44">
            <a:extLst>
              <a:ext uri="{FF2B5EF4-FFF2-40B4-BE49-F238E27FC236}">
                <a16:creationId xmlns:a16="http://schemas.microsoft.com/office/drawing/2014/main" id="{A1243CB7-5ED9-7E4A-B01C-197E82058A42}"/>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656ABC84-2CF6-A14E-982C-D0272A80DD57}"/>
              </a:ext>
            </a:extLst>
          </p:cNvPr>
          <p:cNvCxnSpPr>
            <a:stCxn id="41" idx="3"/>
            <a:endCxn id="42"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9D20CE4C-E18E-FE48-BF0C-76894DD7501E}"/>
              </a:ext>
            </a:extLst>
          </p:cNvPr>
          <p:cNvCxnSpPr>
            <a:cxnSpLocks/>
            <a:stCxn id="43" idx="3"/>
            <a:endCxn id="44"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8ABCD424-DD5B-D44F-92ED-095D08EF500F}"/>
              </a:ext>
            </a:extLst>
          </p:cNvPr>
          <p:cNvCxnSpPr>
            <a:cxnSpLocks/>
            <a:stCxn id="44" idx="3"/>
            <a:endCxn id="45"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58C3DC49-D200-E741-AE81-12A22BD0DF19}"/>
              </a:ext>
            </a:extLst>
          </p:cNvPr>
          <p:cNvCxnSpPr>
            <a:cxnSpLocks/>
            <a:stCxn id="42" idx="3"/>
            <a:endCxn id="43"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246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pic>
        <p:nvPicPr>
          <p:cNvPr id="2" name="Picture 1">
            <a:extLst>
              <a:ext uri="{FF2B5EF4-FFF2-40B4-BE49-F238E27FC236}">
                <a16:creationId xmlns:a16="http://schemas.microsoft.com/office/drawing/2014/main" id="{9DDB1BB9-885E-8248-81EE-29C92FBE477B}"/>
              </a:ext>
            </a:extLst>
          </p:cNvPr>
          <p:cNvPicPr>
            <a:picLocks noChangeAspect="1"/>
          </p:cNvPicPr>
          <p:nvPr/>
        </p:nvPicPr>
        <p:blipFill>
          <a:blip r:embed="rId2"/>
          <a:stretch>
            <a:fillRect/>
          </a:stretch>
        </p:blipFill>
        <p:spPr>
          <a:xfrm>
            <a:off x="6096000" y="1285547"/>
            <a:ext cx="5406332" cy="5207326"/>
          </a:xfrm>
          <a:prstGeom prst="rect">
            <a:avLst/>
          </a:prstGeom>
        </p:spPr>
      </p:pic>
      <p:sp>
        <p:nvSpPr>
          <p:cNvPr id="36" name="TextBox 35">
            <a:extLst>
              <a:ext uri="{FF2B5EF4-FFF2-40B4-BE49-F238E27FC236}">
                <a16:creationId xmlns:a16="http://schemas.microsoft.com/office/drawing/2014/main" id="{887A870A-4690-5242-8622-1D5379EF6EE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7" name="TextBox 36">
            <a:extLst>
              <a:ext uri="{FF2B5EF4-FFF2-40B4-BE49-F238E27FC236}">
                <a16:creationId xmlns:a16="http://schemas.microsoft.com/office/drawing/2014/main" id="{D174E6D5-7B2A-7349-BE5C-F02C5989B53B}"/>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8" name="TextBox 37">
            <a:extLst>
              <a:ext uri="{FF2B5EF4-FFF2-40B4-BE49-F238E27FC236}">
                <a16:creationId xmlns:a16="http://schemas.microsoft.com/office/drawing/2014/main" id="{FC4DFE34-2F1C-AF4E-8B72-5CCC2DD3DF11}"/>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9" name="TextBox 38">
            <a:extLst>
              <a:ext uri="{FF2B5EF4-FFF2-40B4-BE49-F238E27FC236}">
                <a16:creationId xmlns:a16="http://schemas.microsoft.com/office/drawing/2014/main" id="{32738440-0A71-DA4B-884B-A51C74EFCE3C}"/>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0" name="TextBox 39">
            <a:extLst>
              <a:ext uri="{FF2B5EF4-FFF2-40B4-BE49-F238E27FC236}">
                <a16:creationId xmlns:a16="http://schemas.microsoft.com/office/drawing/2014/main" id="{7301B14C-609B-D446-B7EB-9AF5FEC59063}"/>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1" name="Straight Connector 17">
            <a:extLst>
              <a:ext uri="{FF2B5EF4-FFF2-40B4-BE49-F238E27FC236}">
                <a16:creationId xmlns:a16="http://schemas.microsoft.com/office/drawing/2014/main" id="{918716F4-4D10-8748-A7B9-5A7B0A2BEC16}"/>
              </a:ext>
            </a:extLst>
          </p:cNvPr>
          <p:cNvCxnSpPr>
            <a:stCxn id="36" idx="3"/>
            <a:endCxn id="37"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19">
            <a:extLst>
              <a:ext uri="{FF2B5EF4-FFF2-40B4-BE49-F238E27FC236}">
                <a16:creationId xmlns:a16="http://schemas.microsoft.com/office/drawing/2014/main" id="{D6B3F5F2-D6BC-D947-81B9-098A09EC18FC}"/>
              </a:ext>
            </a:extLst>
          </p:cNvPr>
          <p:cNvCxnSpPr>
            <a:cxnSpLocks/>
            <a:stCxn id="38" idx="3"/>
            <a:endCxn id="39"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20">
            <a:extLst>
              <a:ext uri="{FF2B5EF4-FFF2-40B4-BE49-F238E27FC236}">
                <a16:creationId xmlns:a16="http://schemas.microsoft.com/office/drawing/2014/main" id="{BDFB8D81-E0E8-6C4D-844C-6F14A7C5C8FB}"/>
              </a:ext>
            </a:extLst>
          </p:cNvPr>
          <p:cNvCxnSpPr>
            <a:cxnSpLocks/>
            <a:stCxn id="39" idx="3"/>
            <a:endCxn id="40"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22">
            <a:extLst>
              <a:ext uri="{FF2B5EF4-FFF2-40B4-BE49-F238E27FC236}">
                <a16:creationId xmlns:a16="http://schemas.microsoft.com/office/drawing/2014/main" id="{B6F42109-7623-2243-B1C4-41A04908DAEC}"/>
              </a:ext>
            </a:extLst>
          </p:cNvPr>
          <p:cNvCxnSpPr>
            <a:cxnSpLocks/>
            <a:stCxn id="37" idx="3"/>
            <a:endCxn id="38"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448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C44BA0C3-E3DF-0B4C-91ED-F35C472DD957}"/>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45" name="TextBox 44">
            <a:extLst>
              <a:ext uri="{FF2B5EF4-FFF2-40B4-BE49-F238E27FC236}">
                <a16:creationId xmlns:a16="http://schemas.microsoft.com/office/drawing/2014/main" id="{C0A7F98C-C994-1048-8FF7-3199A3BE15B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46" name="TextBox 45">
            <a:extLst>
              <a:ext uri="{FF2B5EF4-FFF2-40B4-BE49-F238E27FC236}">
                <a16:creationId xmlns:a16="http://schemas.microsoft.com/office/drawing/2014/main" id="{A431C3A1-1E86-C044-B6C4-0351C082A3E3}"/>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47" name="TextBox 46">
            <a:extLst>
              <a:ext uri="{FF2B5EF4-FFF2-40B4-BE49-F238E27FC236}">
                <a16:creationId xmlns:a16="http://schemas.microsoft.com/office/drawing/2014/main" id="{7640CCEC-99CC-D344-9DC3-FE02B2CEEF3B}"/>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48" name="TextBox 47">
            <a:extLst>
              <a:ext uri="{FF2B5EF4-FFF2-40B4-BE49-F238E27FC236}">
                <a16:creationId xmlns:a16="http://schemas.microsoft.com/office/drawing/2014/main" id="{9330160C-8D95-504D-B5D2-9B395AC8A73C}"/>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49" name="Straight Connector 17">
            <a:extLst>
              <a:ext uri="{FF2B5EF4-FFF2-40B4-BE49-F238E27FC236}">
                <a16:creationId xmlns:a16="http://schemas.microsoft.com/office/drawing/2014/main" id="{0D664F50-B98A-574E-AC21-59185CCFC1C9}"/>
              </a:ext>
            </a:extLst>
          </p:cNvPr>
          <p:cNvCxnSpPr>
            <a:stCxn id="44" idx="3"/>
            <a:endCxn id="4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19">
            <a:extLst>
              <a:ext uri="{FF2B5EF4-FFF2-40B4-BE49-F238E27FC236}">
                <a16:creationId xmlns:a16="http://schemas.microsoft.com/office/drawing/2014/main" id="{939EE077-6847-F943-AFF8-AD20638D05AC}"/>
              </a:ext>
            </a:extLst>
          </p:cNvPr>
          <p:cNvCxnSpPr>
            <a:cxnSpLocks/>
            <a:stCxn id="46" idx="3"/>
            <a:endCxn id="4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20">
            <a:extLst>
              <a:ext uri="{FF2B5EF4-FFF2-40B4-BE49-F238E27FC236}">
                <a16:creationId xmlns:a16="http://schemas.microsoft.com/office/drawing/2014/main" id="{7B859A80-41D5-D34F-AB4D-3B19F011F9AD}"/>
              </a:ext>
            </a:extLst>
          </p:cNvPr>
          <p:cNvCxnSpPr>
            <a:cxnSpLocks/>
            <a:stCxn id="47" idx="3"/>
            <a:endCxn id="48"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22">
            <a:extLst>
              <a:ext uri="{FF2B5EF4-FFF2-40B4-BE49-F238E27FC236}">
                <a16:creationId xmlns:a16="http://schemas.microsoft.com/office/drawing/2014/main" id="{C1B2988D-07BD-CB49-BF0B-393118CF8D5A}"/>
              </a:ext>
            </a:extLst>
          </p:cNvPr>
          <p:cNvCxnSpPr>
            <a:cxnSpLocks/>
            <a:stCxn id="45" idx="3"/>
            <a:endCxn id="4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4. Clustering</a:t>
            </a:r>
            <a:endParaRPr lang="en-KR" dirty="0"/>
          </a:p>
        </p:txBody>
      </p:sp>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pic>
        <p:nvPicPr>
          <p:cNvPr id="2" name="Picture 1">
            <a:extLst>
              <a:ext uri="{FF2B5EF4-FFF2-40B4-BE49-F238E27FC236}">
                <a16:creationId xmlns:a16="http://schemas.microsoft.com/office/drawing/2014/main" id="{FFB6400B-94E3-EB4E-A497-4E403FD1B72A}"/>
              </a:ext>
            </a:extLst>
          </p:cNvPr>
          <p:cNvPicPr>
            <a:picLocks noChangeAspect="1"/>
          </p:cNvPicPr>
          <p:nvPr/>
        </p:nvPicPr>
        <p:blipFill>
          <a:blip r:embed="rId2"/>
          <a:stretch>
            <a:fillRect/>
          </a:stretch>
        </p:blipFill>
        <p:spPr>
          <a:xfrm>
            <a:off x="6096000" y="1251090"/>
            <a:ext cx="5442106" cy="5241783"/>
          </a:xfrm>
          <a:prstGeom prst="rect">
            <a:avLst/>
          </a:prstGeom>
        </p:spPr>
      </p:pic>
      <p:sp>
        <p:nvSpPr>
          <p:cNvPr id="19" name="TextBox 18">
            <a:extLst>
              <a:ext uri="{FF2B5EF4-FFF2-40B4-BE49-F238E27FC236}">
                <a16:creationId xmlns:a16="http://schemas.microsoft.com/office/drawing/2014/main" id="{82D676D2-9061-D34B-90AE-89E0014B8735}"/>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0" name="TextBox 19">
            <a:extLst>
              <a:ext uri="{FF2B5EF4-FFF2-40B4-BE49-F238E27FC236}">
                <a16:creationId xmlns:a16="http://schemas.microsoft.com/office/drawing/2014/main" id="{1F81F3F5-EDF0-4A43-B622-41C6E472CFFD}"/>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1" name="TextBox 20">
            <a:extLst>
              <a:ext uri="{FF2B5EF4-FFF2-40B4-BE49-F238E27FC236}">
                <a16:creationId xmlns:a16="http://schemas.microsoft.com/office/drawing/2014/main" id="{619C8D3D-05E5-9340-8961-0DA3FE0F6B39}"/>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2" name="TextBox 21">
            <a:extLst>
              <a:ext uri="{FF2B5EF4-FFF2-40B4-BE49-F238E27FC236}">
                <a16:creationId xmlns:a16="http://schemas.microsoft.com/office/drawing/2014/main" id="{B8845325-14C4-E048-B5E6-D88613065D02}"/>
              </a:ext>
            </a:extLst>
          </p:cNvPr>
          <p:cNvSpPr txBox="1"/>
          <p:nvPr/>
        </p:nvSpPr>
        <p:spPr>
          <a:xfrm>
            <a:off x="8632008" y="0"/>
            <a:ext cx="1197764" cy="292388"/>
          </a:xfrm>
          <a:prstGeom prst="rect">
            <a:avLst/>
          </a:prstGeom>
          <a:noFill/>
        </p:spPr>
        <p:txBody>
          <a:bodyPr wrap="none" rtlCol="0">
            <a:spAutoFit/>
          </a:bodyPr>
          <a:lstStyle/>
          <a:p>
            <a:r>
              <a:rPr lang="en-US" sz="1300" b="1" dirty="0"/>
              <a:t>4. </a:t>
            </a:r>
            <a:r>
              <a:rPr lang="en-KR" sz="1300" b="1"/>
              <a:t>Clustering</a:t>
            </a:r>
            <a:endParaRPr lang="en-KR" sz="1300" b="1" dirty="0"/>
          </a:p>
        </p:txBody>
      </p:sp>
      <p:sp>
        <p:nvSpPr>
          <p:cNvPr id="23" name="TextBox 22">
            <a:extLst>
              <a:ext uri="{FF2B5EF4-FFF2-40B4-BE49-F238E27FC236}">
                <a16:creationId xmlns:a16="http://schemas.microsoft.com/office/drawing/2014/main" id="{AC69210A-0072-1246-BFAD-B4312963CF38}"/>
              </a:ext>
            </a:extLst>
          </p:cNvPr>
          <p:cNvSpPr txBox="1"/>
          <p:nvPr/>
        </p:nvSpPr>
        <p:spPr>
          <a:xfrm>
            <a:off x="10625941" y="0"/>
            <a:ext cx="1159741" cy="292388"/>
          </a:xfrm>
          <a:prstGeom prst="rect">
            <a:avLst/>
          </a:prstGeom>
          <a:noFill/>
        </p:spPr>
        <p:txBody>
          <a:bodyPr wrap="none" rtlCol="0">
            <a:spAutoFit/>
          </a:bodyPr>
          <a:lstStyle/>
          <a:p>
            <a:r>
              <a:rPr lang="en-US" sz="1300" dirty="0">
                <a:solidFill>
                  <a:schemeClr val="bg1">
                    <a:lumMod val="85000"/>
                  </a:schemeClr>
                </a:solidFill>
              </a:rPr>
              <a:t>5. Annotation</a:t>
            </a:r>
            <a:endParaRPr lang="en-KR" sz="1300" dirty="0">
              <a:solidFill>
                <a:schemeClr val="bg1">
                  <a:lumMod val="85000"/>
                </a:schemeClr>
              </a:solidFill>
            </a:endParaRPr>
          </a:p>
        </p:txBody>
      </p:sp>
      <p:cxnSp>
        <p:nvCxnSpPr>
          <p:cNvPr id="24" name="Straight Connector 17">
            <a:extLst>
              <a:ext uri="{FF2B5EF4-FFF2-40B4-BE49-F238E27FC236}">
                <a16:creationId xmlns:a16="http://schemas.microsoft.com/office/drawing/2014/main" id="{92DE65F1-DA4E-D34C-BB29-3B94BAD919C4}"/>
              </a:ext>
            </a:extLst>
          </p:cNvPr>
          <p:cNvCxnSpPr>
            <a:stCxn id="19" idx="3"/>
            <a:endCxn id="20"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3A6D6585-813F-5C44-9B24-55CE9936560E}"/>
              </a:ext>
            </a:extLst>
          </p:cNvPr>
          <p:cNvCxnSpPr>
            <a:cxnSpLocks/>
            <a:stCxn id="21" idx="3"/>
            <a:endCxn id="2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9CFFE828-F6F3-764D-AB0F-DA00A1D5666D}"/>
              </a:ext>
            </a:extLst>
          </p:cNvPr>
          <p:cNvCxnSpPr>
            <a:cxnSpLocks/>
            <a:stCxn id="22" idx="3"/>
            <a:endCxn id="23" idx="1"/>
          </p:cNvCxnSpPr>
          <p:nvPr/>
        </p:nvCxnSpPr>
        <p:spPr>
          <a:xfrm>
            <a:off x="9829772" y="146194"/>
            <a:ext cx="796169"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7691CAE-E2E1-7A46-9B77-EB419703D0B7}"/>
              </a:ext>
            </a:extLst>
          </p:cNvPr>
          <p:cNvCxnSpPr>
            <a:cxnSpLocks/>
            <a:stCxn id="20" idx="3"/>
            <a:endCxn id="2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6842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12" name="Rectangle 8">
            <a:extLst>
              <a:ext uri="{FF2B5EF4-FFF2-40B4-BE49-F238E27FC236}">
                <a16:creationId xmlns:a16="http://schemas.microsoft.com/office/drawing/2014/main" id="{6A643962-B659-1DD0-F091-EE79F9DB91C7}"/>
              </a:ext>
            </a:extLst>
          </p:cNvPr>
          <p:cNvSpPr/>
          <p:nvPr/>
        </p:nvSpPr>
        <p:spPr>
          <a:xfrm>
            <a:off x="410817" y="1400400"/>
            <a:ext cx="4919937" cy="461665"/>
          </a:xfrm>
          <a:prstGeom prst="rect">
            <a:avLst/>
          </a:prstGeom>
        </p:spPr>
        <p:txBody>
          <a:bodyPr wrap="none">
            <a:spAutoFit/>
          </a:bodyPr>
          <a:lstStyle/>
          <a:p>
            <a:r>
              <a:rPr lang="en-US" altLang="ko-KR" sz="2400" b="1" dirty="0"/>
              <a:t>Define marker genes for plotting</a:t>
            </a:r>
          </a:p>
        </p:txBody>
      </p:sp>
      <p:sp>
        <p:nvSpPr>
          <p:cNvPr id="18" name="TextBox 17">
            <a:extLst>
              <a:ext uri="{FF2B5EF4-FFF2-40B4-BE49-F238E27FC236}">
                <a16:creationId xmlns:a16="http://schemas.microsoft.com/office/drawing/2014/main" id="{5DD70DC0-A2CB-F64A-B3CB-6E3E9CDD958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661A78CB-F553-A54C-B624-E3CFA1B4FDDC}"/>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6ED5DB5D-DAA3-9842-A12E-13DE5BB2F28F}"/>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D895C189-63E1-1D41-97FE-6D6ADB8E745A}"/>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48533FBB-8FF4-A048-A4DF-0F5E50509C9B}"/>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289995A0-B0D5-EC49-8656-27E6F9B1997E}"/>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B143B16F-7837-C04A-9A0A-3B209623D69E}"/>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A31F9354-9D29-A040-A53E-FC06FADA9243}"/>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C17272FB-DFB8-9747-98A0-CBED8506DD93}"/>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617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4</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1"/>
            <a:ext cx="5315729" cy="21771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 top[grep("^RP[LS]", top, invert=TRUE)]</a:t>
            </a:r>
          </a:p>
          <a:p>
            <a:br>
              <a:rPr lang="en-US" altLang="ko-KR" sz="1000" dirty="0">
                <a:solidFill>
                  <a:schemeClr val="tx1"/>
                </a:solidFill>
                <a:latin typeface="Courier New" panose="02070309020205020404" pitchFamily="49" charset="0"/>
                <a:cs typeface="Courier New" panose="02070309020205020404" pitchFamily="49" charset="0"/>
              </a:rPr>
            </a:b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enhanceFeatures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melanoma, model="</a:t>
            </a:r>
            <a:r>
              <a:rPr lang="en-US" altLang="ko-KR" sz="1300" dirty="0" err="1">
                <a:solidFill>
                  <a:schemeClr val="tx1"/>
                </a:solidFill>
                <a:latin typeface="Courier New" panose="02070309020205020404" pitchFamily="49" charset="0"/>
                <a:cs typeface="Courier New" panose="02070309020205020404" pitchFamily="49" charset="0"/>
              </a:rPr>
              <a:t>xgboost</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feature_names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hvgs</a:t>
            </a:r>
            <a:r>
              <a:rPr lang="en-US" altLang="ko-KR" sz="1300" dirty="0">
                <a:solidFill>
                  <a:schemeClr val="tx1"/>
                </a:solidFill>
                <a:latin typeface="Courier New" panose="02070309020205020404" pitchFamily="49" charset="0"/>
                <a:cs typeface="Courier New" panose="02070309020205020404" pitchFamily="49" charset="0"/>
              </a:rPr>
              <a:t>, </a:t>
            </a:r>
            <a:r>
              <a:rPr lang="en-US" altLang="ko-KR" sz="1300" dirty="0" err="1">
                <a:solidFill>
                  <a:schemeClr val="tx1"/>
                </a:solidFill>
                <a:latin typeface="Courier New" panose="02070309020205020404" pitchFamily="49" charset="0"/>
                <a:cs typeface="Courier New" panose="02070309020205020404" pitchFamily="49" charset="0"/>
              </a:rPr>
              <a:t>nrounds</a:t>
            </a:r>
            <a:r>
              <a:rPr lang="en-US" altLang="ko-KR" sz="1300" dirty="0">
                <a:solidFill>
                  <a:schemeClr val="tx1"/>
                </a:solidFill>
                <a:latin typeface="Courier New" panose="02070309020205020404" pitchFamily="49" charset="0"/>
                <a:cs typeface="Courier New" panose="02070309020205020404" pitchFamily="49" charset="0"/>
              </a:rPr>
              <a:t>=0)</a:t>
            </a:r>
          </a:p>
          <a:p>
            <a:endParaRPr lang="en-US" altLang="ko-KR" sz="1300" dirty="0">
              <a:solidFill>
                <a:schemeClr val="tx1"/>
              </a:solidFill>
              <a:latin typeface="Courier New" panose="02070309020205020404" pitchFamily="49" charset="0"/>
              <a:cs typeface="Courier New" panose="02070309020205020404" pitchFamily="49" charset="0"/>
            </a:endParaRPr>
          </a:p>
          <a:p>
            <a:r>
              <a:rPr lang="en-US" altLang="ko-KR" sz="1300" dirty="0" err="1">
                <a:solidFill>
                  <a:schemeClr val="tx1"/>
                </a:solidFill>
                <a:latin typeface="Courier New" panose="02070309020205020404" pitchFamily="49" charset="0"/>
                <a:cs typeface="Courier New" panose="02070309020205020404" pitchFamily="49" charset="0"/>
              </a:rPr>
              <a:t>melanoma.enhanced</a:t>
            </a:r>
            <a:r>
              <a:rPr lang="en-US" altLang="ko-KR" sz="1300" dirty="0">
                <a:solidFill>
                  <a:schemeClr val="tx1"/>
                </a:solidFill>
                <a:latin typeface="Courier New" panose="02070309020205020404" pitchFamily="49" charset="0"/>
                <a:cs typeface="Courier New" panose="02070309020205020404" pitchFamily="49" charset="0"/>
              </a:rPr>
              <a:t> = </a:t>
            </a:r>
            <a:r>
              <a:rPr lang="en-US" altLang="ko-KR" sz="1300" dirty="0" err="1">
                <a:solidFill>
                  <a:schemeClr val="tx1"/>
                </a:solidFill>
                <a:latin typeface="Courier New" panose="02070309020205020404" pitchFamily="49" charset="0"/>
                <a:cs typeface="Courier New" panose="02070309020205020404" pitchFamily="49" charset="0"/>
              </a:rPr>
              <a:t>readRDS</a:t>
            </a:r>
            <a:r>
              <a:rPr lang="en-US" altLang="ko-KR" sz="1300" dirty="0">
                <a:solidFill>
                  <a:schemeClr val="tx1"/>
                </a:solidFill>
                <a:latin typeface="Courier New" panose="02070309020205020404" pitchFamily="49" charset="0"/>
                <a:cs typeface="Courier New" panose="02070309020205020404" pitchFamily="49" charset="0"/>
              </a:rPr>
              <a:t>(</a:t>
            </a:r>
            <a:r>
              <a:rPr lang="en-US" altLang="ko-KR" sz="1300" dirty="0" err="1">
                <a:solidFill>
                  <a:schemeClr val="tx1"/>
                </a:solidFill>
                <a:latin typeface="Courier New" panose="02070309020205020404" pitchFamily="49" charset="0"/>
                <a:cs typeface="Courier New" panose="02070309020205020404" pitchFamily="49" charset="0"/>
              </a:rPr>
              <a:t>url</a:t>
            </a:r>
            <a:r>
              <a:rPr lang="en-US" altLang="ko-KR" sz="1300"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("https://parkjooyoung99.github.io/KOGO_2023/data/KOGO_2023_spatial_transcriptomics_melanoma_enhancedfeature_object.rds"))</a:t>
            </a:r>
          </a:p>
        </p:txBody>
      </p: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3432350" cy="461665"/>
          </a:xfrm>
          <a:prstGeom prst="rect">
            <a:avLst/>
          </a:prstGeom>
        </p:spPr>
        <p:txBody>
          <a:bodyPr wrap="none">
            <a:spAutoFit/>
          </a:bodyPr>
          <a:lstStyle/>
          <a:p>
            <a:r>
              <a:rPr lang="en-US" altLang="ko-KR" sz="2400" b="1" dirty="0"/>
              <a:t>Rough cell type check</a:t>
            </a:r>
          </a:p>
        </p:txBody>
      </p:sp>
      <p:sp>
        <p:nvSpPr>
          <p:cNvPr id="14" name="TextBox 13">
            <a:extLst>
              <a:ext uri="{FF2B5EF4-FFF2-40B4-BE49-F238E27FC236}">
                <a16:creationId xmlns:a16="http://schemas.microsoft.com/office/drawing/2014/main" id="{90C14AC0-A136-1C43-BD63-B5825061B07A}"/>
              </a:ext>
            </a:extLst>
          </p:cNvPr>
          <p:cNvSpPr txBox="1"/>
          <p:nvPr/>
        </p:nvSpPr>
        <p:spPr>
          <a:xfrm>
            <a:off x="408068" y="4044728"/>
            <a:ext cx="5237358" cy="553998"/>
          </a:xfrm>
          <a:prstGeom prst="rect">
            <a:avLst/>
          </a:prstGeom>
          <a:noFill/>
        </p:spPr>
        <p:txBody>
          <a:bodyPr wrap="square" rtlCol="0">
            <a:spAutoFit/>
          </a:bodyPr>
          <a:lstStyle/>
          <a:p>
            <a:r>
              <a:rPr lang="en-US" sz="1500" dirty="0"/>
              <a:t>For each spot, linear model </a:t>
            </a:r>
            <a:r>
              <a:rPr lang="en-US" sz="1500" dirty="0" err="1"/>
              <a:t>lm</a:t>
            </a:r>
            <a:r>
              <a:rPr lang="en-US" sz="1500" dirty="0"/>
              <a:t>(gene ~ PCs) is fitted and </a:t>
            </a:r>
            <a:r>
              <a:rPr lang="en-US" sz="1500" dirty="0" err="1"/>
              <a:t>supspots</a:t>
            </a:r>
            <a:r>
              <a:rPr lang="en-US" sz="1500" dirty="0"/>
              <a:t> gene expression is predicted with </a:t>
            </a:r>
            <a:r>
              <a:rPr lang="en-US" sz="1500" dirty="0" err="1"/>
              <a:t>subspots</a:t>
            </a:r>
            <a:r>
              <a:rPr lang="en-US" sz="1500" dirty="0"/>
              <a:t> PC</a:t>
            </a:r>
          </a:p>
        </p:txBody>
      </p:sp>
      <p:sp>
        <p:nvSpPr>
          <p:cNvPr id="19" name="직사각형 5">
            <a:extLst>
              <a:ext uri="{FF2B5EF4-FFF2-40B4-BE49-F238E27FC236}">
                <a16:creationId xmlns:a16="http://schemas.microsoft.com/office/drawing/2014/main" id="{7E6239C4-F114-6044-A58E-3E5E35E20F00}"/>
              </a:ext>
            </a:extLst>
          </p:cNvPr>
          <p:cNvSpPr/>
          <p:nvPr/>
        </p:nvSpPr>
        <p:spPr>
          <a:xfrm>
            <a:off x="410815" y="4661573"/>
            <a:ext cx="5315729" cy="182082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p:txBody>
      </p:sp>
      <p:sp>
        <p:nvSpPr>
          <p:cNvPr id="34" name="TextBox 33">
            <a:extLst>
              <a:ext uri="{FF2B5EF4-FFF2-40B4-BE49-F238E27FC236}">
                <a16:creationId xmlns:a16="http://schemas.microsoft.com/office/drawing/2014/main" id="{348E7BD1-BEF2-A04F-ADE9-AC602DA4AEC9}"/>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5" name="TextBox 34">
            <a:extLst>
              <a:ext uri="{FF2B5EF4-FFF2-40B4-BE49-F238E27FC236}">
                <a16:creationId xmlns:a16="http://schemas.microsoft.com/office/drawing/2014/main" id="{B1BED38D-BDAA-5C4B-8B7F-59881C7042D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6" name="TextBox 35">
            <a:extLst>
              <a:ext uri="{FF2B5EF4-FFF2-40B4-BE49-F238E27FC236}">
                <a16:creationId xmlns:a16="http://schemas.microsoft.com/office/drawing/2014/main" id="{FD0A2C4D-4C32-7C46-B94B-D3341F18725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7" name="TextBox 36">
            <a:extLst>
              <a:ext uri="{FF2B5EF4-FFF2-40B4-BE49-F238E27FC236}">
                <a16:creationId xmlns:a16="http://schemas.microsoft.com/office/drawing/2014/main" id="{C39BB021-7E56-C740-AB08-27E312DE94F1}"/>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8" name="TextBox 37">
            <a:extLst>
              <a:ext uri="{FF2B5EF4-FFF2-40B4-BE49-F238E27FC236}">
                <a16:creationId xmlns:a16="http://schemas.microsoft.com/office/drawing/2014/main" id="{A72A3F3D-069F-A84F-8EA4-7CF54DBB94B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9" name="Straight Connector 17">
            <a:extLst>
              <a:ext uri="{FF2B5EF4-FFF2-40B4-BE49-F238E27FC236}">
                <a16:creationId xmlns:a16="http://schemas.microsoft.com/office/drawing/2014/main" id="{62B8D9B0-009A-8444-BE12-17BF064D3767}"/>
              </a:ext>
            </a:extLst>
          </p:cNvPr>
          <p:cNvCxnSpPr>
            <a:stCxn id="34" idx="3"/>
            <a:endCxn id="35"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19">
            <a:extLst>
              <a:ext uri="{FF2B5EF4-FFF2-40B4-BE49-F238E27FC236}">
                <a16:creationId xmlns:a16="http://schemas.microsoft.com/office/drawing/2014/main" id="{3264DF6D-6878-BC4E-8D8D-C87E3EBCFFB5}"/>
              </a:ext>
            </a:extLst>
          </p:cNvPr>
          <p:cNvCxnSpPr>
            <a:cxnSpLocks/>
            <a:stCxn id="36" idx="3"/>
            <a:endCxn id="37"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20">
            <a:extLst>
              <a:ext uri="{FF2B5EF4-FFF2-40B4-BE49-F238E27FC236}">
                <a16:creationId xmlns:a16="http://schemas.microsoft.com/office/drawing/2014/main" id="{1BCB99AC-6D5B-7246-8CEF-4CAF3D3A9EFE}"/>
              </a:ext>
            </a:extLst>
          </p:cNvPr>
          <p:cNvCxnSpPr>
            <a:cxnSpLocks/>
            <a:stCxn id="37" idx="3"/>
            <a:endCxn id="38"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22">
            <a:extLst>
              <a:ext uri="{FF2B5EF4-FFF2-40B4-BE49-F238E27FC236}">
                <a16:creationId xmlns:a16="http://schemas.microsoft.com/office/drawing/2014/main" id="{8DABA6CC-D586-DE48-94C8-3DA8A90143C9}"/>
              </a:ext>
            </a:extLst>
          </p:cNvPr>
          <p:cNvCxnSpPr>
            <a:cxnSpLocks/>
            <a:stCxn id="35" idx="3"/>
            <a:endCxn id="36"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828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
        <p:nvSpPr>
          <p:cNvPr id="32" name="TextBox 31">
            <a:extLst>
              <a:ext uri="{FF2B5EF4-FFF2-40B4-BE49-F238E27FC236}">
                <a16:creationId xmlns:a16="http://schemas.microsoft.com/office/drawing/2014/main" id="{A70500E9-932A-8440-9338-C0D8BD766246}"/>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F8578383-B8A6-C247-A152-CB325AF5B17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0DCE2388-3BE5-8644-A656-438DAC97F5C4}"/>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C1124C27-D06E-5649-9FDB-8CF63498280B}"/>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95454FDA-0C4F-DA4E-8F72-50E5245172C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CF513F96-7F0F-384A-B59D-27236680C288}"/>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5927041-42F0-634B-90A5-E6D6717471C1}"/>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7A777BA4-BB5F-E946-94BA-789B2A8DB1B1}"/>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79EED535-4FBF-E849-80A4-E059F48E60DD}"/>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269E9EB-DE52-3D46-BA0B-749C9200D078}"/>
              </a:ext>
            </a:extLst>
          </p:cNvPr>
          <p:cNvPicPr>
            <a:picLocks noChangeAspect="1"/>
          </p:cNvPicPr>
          <p:nvPr/>
        </p:nvPicPr>
        <p:blipFill>
          <a:blip r:embed="rId2"/>
          <a:stretch>
            <a:fillRect/>
          </a:stretch>
        </p:blipFill>
        <p:spPr>
          <a:xfrm>
            <a:off x="453020" y="5147951"/>
            <a:ext cx="7098973" cy="1396895"/>
          </a:xfrm>
          <a:prstGeom prst="rect">
            <a:avLst/>
          </a:prstGeom>
        </p:spPr>
      </p:pic>
    </p:spTree>
    <p:extLst>
      <p:ext uri="{BB962C8B-B14F-4D97-AF65-F5344CB8AC3E}">
        <p14:creationId xmlns:p14="http://schemas.microsoft.com/office/powerpoint/2010/main" val="983689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
        <p:nvSpPr>
          <p:cNvPr id="32" name="TextBox 31">
            <a:extLst>
              <a:ext uri="{FF2B5EF4-FFF2-40B4-BE49-F238E27FC236}">
                <a16:creationId xmlns:a16="http://schemas.microsoft.com/office/drawing/2014/main" id="{2A9C4035-45B9-F646-8718-AB2C366D34DF}"/>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33" name="TextBox 32">
            <a:extLst>
              <a:ext uri="{FF2B5EF4-FFF2-40B4-BE49-F238E27FC236}">
                <a16:creationId xmlns:a16="http://schemas.microsoft.com/office/drawing/2014/main" id="{3FF81301-64D4-2D4A-A687-E9F19A2D1939}"/>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4" name="TextBox 33">
            <a:extLst>
              <a:ext uri="{FF2B5EF4-FFF2-40B4-BE49-F238E27FC236}">
                <a16:creationId xmlns:a16="http://schemas.microsoft.com/office/drawing/2014/main" id="{AC315306-7A71-CD4E-895A-494E18DF6F5D}"/>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5" name="TextBox 34">
            <a:extLst>
              <a:ext uri="{FF2B5EF4-FFF2-40B4-BE49-F238E27FC236}">
                <a16:creationId xmlns:a16="http://schemas.microsoft.com/office/drawing/2014/main" id="{522F60E0-500C-7945-93D1-86B6388BF9B8}"/>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6" name="TextBox 35">
            <a:extLst>
              <a:ext uri="{FF2B5EF4-FFF2-40B4-BE49-F238E27FC236}">
                <a16:creationId xmlns:a16="http://schemas.microsoft.com/office/drawing/2014/main" id="{4B0EB8B5-9DDE-814F-9C8D-D402C3CEB421}"/>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7" name="Straight Connector 17">
            <a:extLst>
              <a:ext uri="{FF2B5EF4-FFF2-40B4-BE49-F238E27FC236}">
                <a16:creationId xmlns:a16="http://schemas.microsoft.com/office/drawing/2014/main" id="{9CEAB744-A54E-EF49-8560-9F8F52852E66}"/>
              </a:ext>
            </a:extLst>
          </p:cNvPr>
          <p:cNvCxnSpPr>
            <a:stCxn id="32" idx="3"/>
            <a:endCxn id="33"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19">
            <a:extLst>
              <a:ext uri="{FF2B5EF4-FFF2-40B4-BE49-F238E27FC236}">
                <a16:creationId xmlns:a16="http://schemas.microsoft.com/office/drawing/2014/main" id="{A45AF92E-04C2-5E42-AC6E-B9B03622BE4C}"/>
              </a:ext>
            </a:extLst>
          </p:cNvPr>
          <p:cNvCxnSpPr>
            <a:cxnSpLocks/>
            <a:stCxn id="34" idx="3"/>
            <a:endCxn id="35"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20">
            <a:extLst>
              <a:ext uri="{FF2B5EF4-FFF2-40B4-BE49-F238E27FC236}">
                <a16:creationId xmlns:a16="http://schemas.microsoft.com/office/drawing/2014/main" id="{B880F991-ED69-6A40-9B67-6CDF6F1888D6}"/>
              </a:ext>
            </a:extLst>
          </p:cNvPr>
          <p:cNvCxnSpPr>
            <a:cxnSpLocks/>
            <a:stCxn id="35" idx="3"/>
            <a:endCxn id="36"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22">
            <a:extLst>
              <a:ext uri="{FF2B5EF4-FFF2-40B4-BE49-F238E27FC236}">
                <a16:creationId xmlns:a16="http://schemas.microsoft.com/office/drawing/2014/main" id="{1BC6F86E-91C0-BA48-AD1A-AA06FEB45308}"/>
              </a:ext>
            </a:extLst>
          </p:cNvPr>
          <p:cNvCxnSpPr>
            <a:cxnSpLocks/>
            <a:stCxn id="33" idx="3"/>
            <a:endCxn id="34"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814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melanoma.enhanced</a:t>
            </a:r>
            <a:r>
              <a:rPr lang="en-US" altLang="ko-KR" sz="1450" dirty="0">
                <a:solidFill>
                  <a:schemeClr val="tx1"/>
                </a:solidFill>
                <a:latin typeface="Courier New" panose="02070309020205020404" pitchFamily="49" charset="0"/>
                <a:cs typeface="Courier New" panose="02070309020205020404" pitchFamily="49" charset="0"/>
              </a:rPr>
              <a:t>,</a:t>
            </a:r>
          </a:p>
          <a:p>
            <a:r>
              <a:rPr lang="en-US" altLang="ko-KR" sz="1450" dirty="0">
                <a:solidFill>
                  <a:schemeClr val="tx1"/>
                </a:solidFill>
                <a:latin typeface="Courier New" panose="02070309020205020404" pitchFamily="49" charset="0"/>
                <a:cs typeface="Courier New" panose="02070309020205020404" pitchFamily="49" charset="0"/>
              </a:rPr>
              <a:t>	'</a:t>
            </a:r>
            <a:r>
              <a:rPr lang="en-US" altLang="ko-KR" sz="1450" dirty="0" err="1">
                <a:solidFill>
                  <a:schemeClr val="tx1"/>
                </a:solidFill>
                <a:latin typeface="Courier New" panose="02070309020205020404" pitchFamily="49" charset="0"/>
                <a:cs typeface="Courier New" panose="02070309020205020404" pitchFamily="49" charset="0"/>
              </a:rPr>
              <a:t>melanoma_enhanced.rds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BD8AF8A1-868A-745F-B940-9778288A4E2A}"/>
              </a:ext>
            </a:extLst>
          </p:cNvPr>
          <p:cNvSpPr/>
          <p:nvPr/>
        </p:nvSpPr>
        <p:spPr>
          <a:xfrm>
            <a:off x="410817" y="1400400"/>
            <a:ext cx="5431295" cy="461665"/>
          </a:xfrm>
          <a:prstGeom prst="rect">
            <a:avLst/>
          </a:prstGeom>
        </p:spPr>
        <p:txBody>
          <a:bodyPr wrap="none">
            <a:spAutoFit/>
          </a:bodyPr>
          <a:lstStyle/>
          <a:p>
            <a:r>
              <a:rPr lang="en-US" altLang="ko-KR" sz="2400" b="1" dirty="0"/>
              <a:t>Annotate spots for enhanced object</a:t>
            </a:r>
          </a:p>
        </p:txBody>
      </p:sp>
      <p:pic>
        <p:nvPicPr>
          <p:cNvPr id="13" name="Picture 12">
            <a:extLst>
              <a:ext uri="{FF2B5EF4-FFF2-40B4-BE49-F238E27FC236}">
                <a16:creationId xmlns:a16="http://schemas.microsoft.com/office/drawing/2014/main" id="{FD32D09F-5A54-3C44-95E5-A94449014E03}"/>
              </a:ext>
            </a:extLst>
          </p:cNvPr>
          <p:cNvPicPr>
            <a:picLocks noChangeAspect="1"/>
          </p:cNvPicPr>
          <p:nvPr/>
        </p:nvPicPr>
        <p:blipFill>
          <a:blip r:embed="rId2"/>
          <a:stretch>
            <a:fillRect/>
          </a:stretch>
        </p:blipFill>
        <p:spPr>
          <a:xfrm>
            <a:off x="6175169" y="1340965"/>
            <a:ext cx="5348796" cy="5151908"/>
          </a:xfrm>
          <a:prstGeom prst="rect">
            <a:avLst/>
          </a:prstGeom>
        </p:spPr>
      </p:pic>
      <p:sp>
        <p:nvSpPr>
          <p:cNvPr id="22" name="Title 1">
            <a:extLst>
              <a:ext uri="{FF2B5EF4-FFF2-40B4-BE49-F238E27FC236}">
                <a16:creationId xmlns:a16="http://schemas.microsoft.com/office/drawing/2014/main" id="{A6AAEDAD-3804-5245-A7C8-FF2D5B19142E}"/>
              </a:ext>
            </a:extLst>
          </p:cNvPr>
          <p:cNvSpPr txBox="1">
            <a:spLocks/>
          </p:cNvSpPr>
          <p:nvPr/>
        </p:nvSpPr>
        <p:spPr>
          <a:xfrm>
            <a:off x="410817" y="375599"/>
            <a:ext cx="11950516" cy="7851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ko-KR" dirty="0"/>
              <a:t>5. Annotation</a:t>
            </a:r>
            <a:endParaRPr lang="en-KR" dirty="0"/>
          </a:p>
        </p:txBody>
      </p:sp>
      <p:sp>
        <p:nvSpPr>
          <p:cNvPr id="23" name="TextBox 22">
            <a:extLst>
              <a:ext uri="{FF2B5EF4-FFF2-40B4-BE49-F238E27FC236}">
                <a16:creationId xmlns:a16="http://schemas.microsoft.com/office/drawing/2014/main" id="{1C33C3DB-5FB0-744C-B328-C0C222B0D843}"/>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24" name="TextBox 23">
            <a:extLst>
              <a:ext uri="{FF2B5EF4-FFF2-40B4-BE49-F238E27FC236}">
                <a16:creationId xmlns:a16="http://schemas.microsoft.com/office/drawing/2014/main" id="{BA451798-DA35-6540-BB94-03617928E19E}"/>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31" name="TextBox 30">
            <a:extLst>
              <a:ext uri="{FF2B5EF4-FFF2-40B4-BE49-F238E27FC236}">
                <a16:creationId xmlns:a16="http://schemas.microsoft.com/office/drawing/2014/main" id="{ED6F5BC7-7AA0-174A-A75C-57976C7158B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32" name="TextBox 31">
            <a:extLst>
              <a:ext uri="{FF2B5EF4-FFF2-40B4-BE49-F238E27FC236}">
                <a16:creationId xmlns:a16="http://schemas.microsoft.com/office/drawing/2014/main" id="{EEEF7CDD-C7D6-4841-A751-C76E357F1EB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33" name="TextBox 32">
            <a:extLst>
              <a:ext uri="{FF2B5EF4-FFF2-40B4-BE49-F238E27FC236}">
                <a16:creationId xmlns:a16="http://schemas.microsoft.com/office/drawing/2014/main" id="{571BC80D-E400-9142-9D77-662AA98B5203}"/>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34" name="Straight Connector 17">
            <a:extLst>
              <a:ext uri="{FF2B5EF4-FFF2-40B4-BE49-F238E27FC236}">
                <a16:creationId xmlns:a16="http://schemas.microsoft.com/office/drawing/2014/main" id="{2658FBE8-DC20-8642-A85A-AAB381618821}"/>
              </a:ext>
            </a:extLst>
          </p:cNvPr>
          <p:cNvCxnSpPr>
            <a:stCxn id="23" idx="3"/>
            <a:endCxn id="24"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196E8C8F-38E6-7F4D-8ABD-E59CE79699FF}"/>
              </a:ext>
            </a:extLst>
          </p:cNvPr>
          <p:cNvCxnSpPr>
            <a:cxnSpLocks/>
            <a:stCxn id="31" idx="3"/>
            <a:endCxn id="32"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B340B123-20D4-9B4F-B0C8-AF8B4D6A95BE}"/>
              </a:ext>
            </a:extLst>
          </p:cNvPr>
          <p:cNvCxnSpPr>
            <a:cxnSpLocks/>
            <a:stCxn id="32" idx="3"/>
            <a:endCxn id="33"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6886F5DF-2EDA-DB45-BC83-BED238A2F256}"/>
              </a:ext>
            </a:extLst>
          </p:cNvPr>
          <p:cNvCxnSpPr>
            <a:cxnSpLocks/>
            <a:stCxn id="24" idx="3"/>
            <a:endCxn id="31"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069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dirty="0"/>
              <a:t>5. Annotation</a:t>
            </a:r>
            <a:endParaRPr lang="en-KR" dirty="0"/>
          </a:p>
        </p:txBody>
      </p: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599041"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1, 'Macrophage',</a:t>
            </a:r>
            <a:r>
              <a:rPr lang="en-US" altLang="ko-KR" sz="1450" dirty="0" err="1">
                <a:solidFill>
                  <a:schemeClr val="tx1"/>
                </a:solidFill>
                <a:latin typeface="Courier New" panose="02070309020205020404" pitchFamily="49" charset="0"/>
                <a:cs typeface="Courier New" panose="02070309020205020404" pitchFamily="49" charset="0"/>
              </a:rPr>
              <a:t>ifelse</a:t>
            </a:r>
            <a:r>
              <a:rPr lang="en-US" altLang="ko-KR" sz="1450" dirty="0">
                <a:solidFill>
                  <a:schemeClr val="tx1"/>
                </a:solidFill>
                <a:latin typeface="Courier New" panose="02070309020205020404" pitchFamily="49" charset="0"/>
                <a:cs typeface="Courier New" panose="02070309020205020404" pitchFamily="49" charset="0"/>
              </a:rPr>
              <a:t>(</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2,'Fibroblasts',ifelse(</a:t>
            </a:r>
            <a:r>
              <a:rPr lang="en-US" altLang="ko-KR" sz="1450" dirty="0" err="1">
                <a:solidFill>
                  <a:schemeClr val="tx1"/>
                </a:solidFill>
                <a:latin typeface="Courier New" panose="02070309020205020404" pitchFamily="49" charset="0"/>
                <a:cs typeface="Courier New" panose="02070309020205020404" pitchFamily="49" charset="0"/>
              </a:rPr>
              <a:t>coldata$spatial.cluster</a:t>
            </a:r>
            <a:r>
              <a:rPr lang="en-US" altLang="ko-KR" sz="1450" dirty="0">
                <a:solidFill>
                  <a:schemeClr val="tx1"/>
                </a:solidFill>
                <a:latin typeface="Courier New" panose="02070309020205020404" pitchFamily="49" charset="0"/>
                <a:cs typeface="Courier New" panose="02070309020205020404" pitchFamily="49" charset="0"/>
              </a:rPr>
              <a:t> == 3, '</a:t>
            </a:r>
            <a:r>
              <a:rPr lang="en-US" altLang="ko-KR" sz="1450" dirty="0" err="1">
                <a:solidFill>
                  <a:schemeClr val="tx1"/>
                </a:solidFill>
                <a:latin typeface="Courier New" panose="02070309020205020404" pitchFamily="49" charset="0"/>
                <a:cs typeface="Courier New" panose="02070309020205020404" pitchFamily="49" charset="0"/>
              </a:rPr>
              <a:t>Tumor','B</a:t>
            </a:r>
            <a:r>
              <a:rPr lang="en-US" altLang="ko-KR" sz="1450" dirty="0">
                <a:solidFill>
                  <a:schemeClr val="tx1"/>
                </a:solidFill>
                <a:latin typeface="Courier New" panose="02070309020205020404" pitchFamily="49" charset="0"/>
                <a:cs typeface="Courier New" panose="02070309020205020404" pitchFamily="49" charset="0"/>
              </a:rPr>
              <a:t> cell’)))</a:t>
            </a:r>
          </a:p>
          <a:p>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factor(</a:t>
            </a:r>
            <a:r>
              <a:rPr lang="en-US" altLang="ko-KR" sz="145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450" dirty="0">
                <a:solidFill>
                  <a:schemeClr val="tx1"/>
                </a:solidFill>
                <a:latin typeface="Courier New" panose="02070309020205020404" pitchFamily="49" charset="0"/>
                <a:cs typeface="Courier New" panose="02070309020205020404" pitchFamily="49" charset="0"/>
              </a:rPr>
              <a:t> , levels = c('</a:t>
            </a:r>
            <a:r>
              <a:rPr lang="en-US" altLang="ko-KR" sz="1450" dirty="0" err="1">
                <a:solidFill>
                  <a:schemeClr val="tx1"/>
                </a:solidFill>
                <a:latin typeface="Courier New" panose="02070309020205020404" pitchFamily="49" charset="0"/>
                <a:cs typeface="Courier New" panose="02070309020205020404" pitchFamily="49" charset="0"/>
              </a:rPr>
              <a:t>Macrophage','Fibroblasts','Tumor','B</a:t>
            </a:r>
            <a:r>
              <a:rPr lang="en-US" altLang="ko-KR" sz="1450" dirty="0">
                <a:solidFill>
                  <a:schemeClr val="tx1"/>
                </a:solidFill>
                <a:latin typeface="Courier New" panose="02070309020205020404" pitchFamily="49" charset="0"/>
                <a:cs typeface="Courier New" panose="02070309020205020404" pitchFamily="49" charset="0"/>
              </a:rPr>
              <a:t> cell'))</a:t>
            </a:r>
          </a:p>
          <a:p>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colData</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coldata</a:t>
            </a:r>
            <a:endParaRPr lang="en-US" altLang="ko-KR" sz="1450" dirty="0">
              <a:solidFill>
                <a:schemeClr val="tx1"/>
              </a:solidFill>
              <a:latin typeface="Courier New" panose="02070309020205020404" pitchFamily="49" charset="0"/>
              <a:cs typeface="Courier New" panose="02070309020205020404" pitchFamily="49" charset="0"/>
            </a:endParaRPr>
          </a:p>
          <a:p>
            <a:endParaRPr lang="en-US" altLang="ko-KR" sz="1450" dirty="0">
              <a:solidFill>
                <a:schemeClr val="tx1"/>
              </a:solidFill>
              <a:latin typeface="Courier New" panose="02070309020205020404" pitchFamily="49" charset="0"/>
              <a:cs typeface="Courier New" panose="02070309020205020404" pitchFamily="49" charset="0"/>
            </a:endParaRPr>
          </a:p>
          <a:p>
            <a:r>
              <a:rPr lang="en-US" altLang="ko-KR" sz="1450" dirty="0" err="1">
                <a:solidFill>
                  <a:schemeClr val="tx1"/>
                </a:solidFill>
                <a:latin typeface="Courier New" panose="02070309020205020404" pitchFamily="49" charset="0"/>
                <a:cs typeface="Courier New" panose="02070309020205020404" pitchFamily="49" charset="0"/>
              </a:rPr>
              <a:t>clusterPlot</a:t>
            </a:r>
            <a:r>
              <a:rPr lang="en-US" altLang="ko-KR" sz="1450" dirty="0">
                <a:solidFill>
                  <a:schemeClr val="tx1"/>
                </a:solidFill>
                <a:latin typeface="Courier New" panose="02070309020205020404" pitchFamily="49" charset="0"/>
                <a:cs typeface="Courier New" panose="02070309020205020404" pitchFamily="49" charset="0"/>
              </a:rPr>
              <a:t>(melanoma, 	palette=palette, </a:t>
            </a:r>
          </a:p>
          <a:p>
            <a:r>
              <a:rPr lang="en-US" altLang="ko-KR" sz="1450" dirty="0">
                <a:solidFill>
                  <a:schemeClr val="tx1"/>
                </a:solidFill>
                <a:latin typeface="Courier New" panose="02070309020205020404" pitchFamily="49" charset="0"/>
                <a:cs typeface="Courier New" panose="02070309020205020404" pitchFamily="49" charset="0"/>
              </a:rPr>
              <a:t>	color="black", size=0.1,</a:t>
            </a:r>
          </a:p>
          <a:p>
            <a:r>
              <a:rPr lang="en-US" altLang="ko-KR" sz="1450" dirty="0">
                <a:solidFill>
                  <a:schemeClr val="tx1"/>
                </a:solidFill>
                <a:latin typeface="Courier New" panose="02070309020205020404" pitchFamily="49" charset="0"/>
                <a:cs typeface="Courier New" panose="02070309020205020404" pitchFamily="49" charset="0"/>
              </a:rPr>
              <a:t>	label = 	"</a:t>
            </a:r>
            <a:r>
              <a:rPr lang="en-US" altLang="ko-KR" sz="1450" dirty="0" err="1">
                <a:solidFill>
                  <a:schemeClr val="tx1"/>
                </a:solidFill>
                <a:latin typeface="Courier New" panose="02070309020205020404" pitchFamily="49" charset="0"/>
                <a:cs typeface="Courier New" panose="02070309020205020404" pitchFamily="49" charset="0"/>
              </a:rPr>
              <a:t>spatial.cluster.annotation</a:t>
            </a:r>
            <a:r>
              <a:rPr lang="en-US" altLang="ko-KR" sz="1450" dirty="0">
                <a:solidFill>
                  <a:schemeClr val="tx1"/>
                </a:solidFill>
                <a:latin typeface="Courier New" panose="02070309020205020404" pitchFamily="49" charset="0"/>
                <a:cs typeface="Courier New" panose="02070309020205020404" pitchFamily="49" charset="0"/>
              </a:rPr>
              <a:t>") +</a:t>
            </a:r>
          </a:p>
          <a:p>
            <a:r>
              <a:rPr lang="en-US" altLang="ko-KR" sz="1450" dirty="0">
                <a:solidFill>
                  <a:schemeClr val="tx1"/>
                </a:solidFill>
                <a:latin typeface="Courier New" panose="02070309020205020404" pitchFamily="49" charset="0"/>
                <a:cs typeface="Courier New" panose="02070309020205020404" pitchFamily="49" charset="0"/>
              </a:rPr>
              <a:t>       labs(title="Annotation")</a:t>
            </a:r>
          </a:p>
          <a:p>
            <a:r>
              <a:rPr lang="en-US" altLang="ko-KR" sz="1450" dirty="0" err="1">
                <a:solidFill>
                  <a:schemeClr val="tx1"/>
                </a:solidFill>
                <a:latin typeface="Courier New" panose="02070309020205020404" pitchFamily="49" charset="0"/>
                <a:cs typeface="Courier New" panose="02070309020205020404" pitchFamily="49" charset="0"/>
              </a:rPr>
              <a:t>saveRDS</a:t>
            </a:r>
            <a:r>
              <a:rPr lang="en-US" altLang="ko-KR" sz="1450" dirty="0">
                <a:solidFill>
                  <a:schemeClr val="tx1"/>
                </a:solidFill>
                <a:latin typeface="Courier New" panose="02070309020205020404" pitchFamily="49" charset="0"/>
                <a:cs typeface="Courier New" panose="02070309020205020404" pitchFamily="49" charset="0"/>
              </a:rPr>
              <a:t>(melanoma, '</a:t>
            </a:r>
            <a:r>
              <a:rPr lang="en-US" altLang="ko-KR" sz="1450" dirty="0" err="1">
                <a:solidFill>
                  <a:schemeClr val="tx1"/>
                </a:solidFill>
                <a:latin typeface="Courier New" panose="02070309020205020404" pitchFamily="49" charset="0"/>
                <a:cs typeface="Courier New" panose="02070309020205020404" pitchFamily="49" charset="0"/>
              </a:rPr>
              <a:t>melanoma.rds</a:t>
            </a:r>
            <a:r>
              <a:rPr lang="en-US" altLang="ko-KR" sz="145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sp>
        <p:nvSpPr>
          <p:cNvPr id="18" name="TextBox 17">
            <a:extLst>
              <a:ext uri="{FF2B5EF4-FFF2-40B4-BE49-F238E27FC236}">
                <a16:creationId xmlns:a16="http://schemas.microsoft.com/office/drawing/2014/main" id="{697E89FD-803B-954E-8246-5C619359922E}"/>
              </a:ext>
            </a:extLst>
          </p:cNvPr>
          <p:cNvSpPr txBox="1"/>
          <p:nvPr/>
        </p:nvSpPr>
        <p:spPr>
          <a:xfrm>
            <a:off x="410817" y="0"/>
            <a:ext cx="1114408" cy="292388"/>
          </a:xfrm>
          <a:prstGeom prst="rect">
            <a:avLst/>
          </a:prstGeom>
          <a:noFill/>
        </p:spPr>
        <p:txBody>
          <a:bodyPr wrap="none" rtlCol="0">
            <a:spAutoFit/>
          </a:bodyPr>
          <a:lstStyle/>
          <a:p>
            <a:r>
              <a:rPr lang="en-US" altLang="ko-KR" sz="1300" dirty="0">
                <a:solidFill>
                  <a:srgbClr val="E3E3E3"/>
                </a:solidFill>
              </a:rPr>
              <a:t>1.</a:t>
            </a:r>
            <a:r>
              <a:rPr lang="ko-KR" altLang="en-US" sz="1300" dirty="0">
                <a:solidFill>
                  <a:srgbClr val="E3E3E3"/>
                </a:solidFill>
              </a:rPr>
              <a:t> </a:t>
            </a:r>
            <a:r>
              <a:rPr lang="en-KR" sz="1300">
                <a:solidFill>
                  <a:srgbClr val="E3E3E3"/>
                </a:solidFill>
              </a:rPr>
              <a:t>Load </a:t>
            </a:r>
            <a:r>
              <a:rPr lang="en-KR" sz="1300" dirty="0">
                <a:solidFill>
                  <a:srgbClr val="E3E3E3"/>
                </a:solidFill>
              </a:rPr>
              <a:t>data</a:t>
            </a:r>
          </a:p>
        </p:txBody>
      </p:sp>
      <p:sp>
        <p:nvSpPr>
          <p:cNvPr id="19" name="TextBox 18">
            <a:extLst>
              <a:ext uri="{FF2B5EF4-FFF2-40B4-BE49-F238E27FC236}">
                <a16:creationId xmlns:a16="http://schemas.microsoft.com/office/drawing/2014/main" id="{3B2B8A9E-0045-4440-BB62-0265924A9898}"/>
              </a:ext>
            </a:extLst>
          </p:cNvPr>
          <p:cNvSpPr txBox="1"/>
          <p:nvPr/>
        </p:nvSpPr>
        <p:spPr>
          <a:xfrm>
            <a:off x="2323841" y="0"/>
            <a:ext cx="1438214" cy="292388"/>
          </a:xfrm>
          <a:prstGeom prst="rect">
            <a:avLst/>
          </a:prstGeom>
          <a:noFill/>
        </p:spPr>
        <p:txBody>
          <a:bodyPr wrap="none" rtlCol="0">
            <a:spAutoFit/>
          </a:bodyPr>
          <a:lstStyle/>
          <a:p>
            <a:r>
              <a:rPr lang="en-US" altLang="ko-KR" sz="1300" dirty="0">
                <a:solidFill>
                  <a:srgbClr val="E3E3E3"/>
                </a:solidFill>
              </a:rPr>
              <a:t>2.</a:t>
            </a:r>
            <a:r>
              <a:rPr lang="ko-KR" altLang="en-US" sz="1300" dirty="0">
                <a:solidFill>
                  <a:srgbClr val="E3E3E3"/>
                </a:solidFill>
              </a:rPr>
              <a:t> </a:t>
            </a:r>
            <a:r>
              <a:rPr lang="en-US" sz="1300" dirty="0">
                <a:solidFill>
                  <a:srgbClr val="E3E3E3"/>
                </a:solidFill>
              </a:rPr>
              <a:t>Preprocessing</a:t>
            </a:r>
            <a:endParaRPr lang="en-KR" sz="1300" dirty="0">
              <a:solidFill>
                <a:srgbClr val="E3E3E3"/>
              </a:solidFill>
            </a:endParaRPr>
          </a:p>
        </p:txBody>
      </p:sp>
      <p:sp>
        <p:nvSpPr>
          <p:cNvPr id="20" name="TextBox 19">
            <a:extLst>
              <a:ext uri="{FF2B5EF4-FFF2-40B4-BE49-F238E27FC236}">
                <a16:creationId xmlns:a16="http://schemas.microsoft.com/office/drawing/2014/main" id="{ECA71F56-44E1-5E4B-94AA-BD9784DCD84A}"/>
              </a:ext>
            </a:extLst>
          </p:cNvPr>
          <p:cNvSpPr txBox="1"/>
          <p:nvPr/>
        </p:nvSpPr>
        <p:spPr>
          <a:xfrm>
            <a:off x="4445167" y="0"/>
            <a:ext cx="3315331" cy="292388"/>
          </a:xfrm>
          <a:prstGeom prst="rect">
            <a:avLst/>
          </a:prstGeom>
          <a:noFill/>
        </p:spPr>
        <p:txBody>
          <a:bodyPr wrap="none" rtlCol="0">
            <a:spAutoFit/>
          </a:bodyPr>
          <a:lstStyle/>
          <a:p>
            <a:r>
              <a:rPr lang="en-US" altLang="ko-KR" sz="1300" dirty="0">
                <a:solidFill>
                  <a:srgbClr val="E3E3E3"/>
                </a:solidFill>
              </a:rPr>
              <a:t>3.</a:t>
            </a:r>
            <a:r>
              <a:rPr lang="ko-KR" altLang="en-US" sz="1300" dirty="0">
                <a:solidFill>
                  <a:srgbClr val="E3E3E3"/>
                </a:solidFill>
              </a:rPr>
              <a:t> </a:t>
            </a:r>
            <a:r>
              <a:rPr lang="en-KR" sz="1300">
                <a:solidFill>
                  <a:srgbClr val="E3E3E3"/>
                </a:solidFill>
              </a:rPr>
              <a:t>Feature selection</a:t>
            </a:r>
            <a:r>
              <a:rPr lang="en-US" sz="1300" dirty="0">
                <a:solidFill>
                  <a:srgbClr val="E3E3E3"/>
                </a:solidFill>
              </a:rPr>
              <a:t> / Dimension reduction</a:t>
            </a:r>
            <a:endParaRPr lang="en-KR" sz="1300" dirty="0">
              <a:solidFill>
                <a:srgbClr val="E3E3E3"/>
              </a:solidFill>
            </a:endParaRPr>
          </a:p>
        </p:txBody>
      </p:sp>
      <p:sp>
        <p:nvSpPr>
          <p:cNvPr id="21" name="TextBox 20">
            <a:extLst>
              <a:ext uri="{FF2B5EF4-FFF2-40B4-BE49-F238E27FC236}">
                <a16:creationId xmlns:a16="http://schemas.microsoft.com/office/drawing/2014/main" id="{08B9E467-8008-E344-8629-2627A2AA9B02}"/>
              </a:ext>
            </a:extLst>
          </p:cNvPr>
          <p:cNvSpPr txBox="1"/>
          <p:nvPr/>
        </p:nvSpPr>
        <p:spPr>
          <a:xfrm>
            <a:off x="8632008" y="0"/>
            <a:ext cx="1122423" cy="292388"/>
          </a:xfrm>
          <a:prstGeom prst="rect">
            <a:avLst/>
          </a:prstGeom>
          <a:noFill/>
        </p:spPr>
        <p:txBody>
          <a:bodyPr wrap="none" rtlCol="0">
            <a:spAutoFit/>
          </a:bodyPr>
          <a:lstStyle/>
          <a:p>
            <a:r>
              <a:rPr lang="en-US" altLang="ko-KR" sz="1300" dirty="0">
                <a:solidFill>
                  <a:srgbClr val="E3E3E3"/>
                </a:solidFill>
              </a:rPr>
              <a:t>4.</a:t>
            </a:r>
            <a:r>
              <a:rPr lang="ko-KR" altLang="en-US" sz="1300" dirty="0">
                <a:solidFill>
                  <a:srgbClr val="E3E3E3"/>
                </a:solidFill>
              </a:rPr>
              <a:t> </a:t>
            </a:r>
            <a:r>
              <a:rPr lang="en-KR" sz="1300">
                <a:solidFill>
                  <a:srgbClr val="E3E3E3"/>
                </a:solidFill>
              </a:rPr>
              <a:t>Clustering</a:t>
            </a:r>
            <a:endParaRPr lang="en-KR" sz="1300" dirty="0">
              <a:solidFill>
                <a:srgbClr val="E3E3E3"/>
              </a:solidFill>
            </a:endParaRPr>
          </a:p>
        </p:txBody>
      </p:sp>
      <p:sp>
        <p:nvSpPr>
          <p:cNvPr id="22" name="TextBox 21">
            <a:extLst>
              <a:ext uri="{FF2B5EF4-FFF2-40B4-BE49-F238E27FC236}">
                <a16:creationId xmlns:a16="http://schemas.microsoft.com/office/drawing/2014/main" id="{382EDC69-7E96-0847-829B-8A2B6429D66F}"/>
              </a:ext>
            </a:extLst>
          </p:cNvPr>
          <p:cNvSpPr txBox="1"/>
          <p:nvPr/>
        </p:nvSpPr>
        <p:spPr>
          <a:xfrm>
            <a:off x="10625941" y="0"/>
            <a:ext cx="1249316" cy="292388"/>
          </a:xfrm>
          <a:prstGeom prst="rect">
            <a:avLst/>
          </a:prstGeom>
          <a:noFill/>
        </p:spPr>
        <p:txBody>
          <a:bodyPr wrap="none" rtlCol="0">
            <a:spAutoFit/>
          </a:bodyPr>
          <a:lstStyle/>
          <a:p>
            <a:r>
              <a:rPr lang="en-US" sz="1300" b="1" dirty="0"/>
              <a:t>5. Annotation</a:t>
            </a:r>
            <a:endParaRPr lang="en-KR" sz="1300" b="1" dirty="0"/>
          </a:p>
        </p:txBody>
      </p:sp>
      <p:cxnSp>
        <p:nvCxnSpPr>
          <p:cNvPr id="23" name="Straight Connector 17">
            <a:extLst>
              <a:ext uri="{FF2B5EF4-FFF2-40B4-BE49-F238E27FC236}">
                <a16:creationId xmlns:a16="http://schemas.microsoft.com/office/drawing/2014/main" id="{CB841EDB-27D0-A64C-B686-DEED4C9E76D8}"/>
              </a:ext>
            </a:extLst>
          </p:cNvPr>
          <p:cNvCxnSpPr>
            <a:stCxn id="18" idx="3"/>
            <a:endCxn id="19" idx="1"/>
          </p:cNvCxnSpPr>
          <p:nvPr/>
        </p:nvCxnSpPr>
        <p:spPr>
          <a:xfrm>
            <a:off x="1525225" y="146194"/>
            <a:ext cx="798616"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19">
            <a:extLst>
              <a:ext uri="{FF2B5EF4-FFF2-40B4-BE49-F238E27FC236}">
                <a16:creationId xmlns:a16="http://schemas.microsoft.com/office/drawing/2014/main" id="{235C1422-73CB-2945-88A6-111BCDC5DAAD}"/>
              </a:ext>
            </a:extLst>
          </p:cNvPr>
          <p:cNvCxnSpPr>
            <a:cxnSpLocks/>
            <a:stCxn id="20" idx="3"/>
            <a:endCxn id="21" idx="1"/>
          </p:cNvCxnSpPr>
          <p:nvPr/>
        </p:nvCxnSpPr>
        <p:spPr>
          <a:xfrm>
            <a:off x="7760498"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BA18D6A-E74D-0649-AD52-15D56A711C61}"/>
              </a:ext>
            </a:extLst>
          </p:cNvPr>
          <p:cNvCxnSpPr>
            <a:cxnSpLocks/>
            <a:stCxn id="21" idx="3"/>
            <a:endCxn id="22" idx="1"/>
          </p:cNvCxnSpPr>
          <p:nvPr/>
        </p:nvCxnSpPr>
        <p:spPr>
          <a:xfrm>
            <a:off x="9754431" y="146194"/>
            <a:ext cx="87151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BACC3BC0-2E34-DD47-AE6E-031A6DA6D4A5}"/>
              </a:ext>
            </a:extLst>
          </p:cNvPr>
          <p:cNvCxnSpPr>
            <a:cxnSpLocks/>
            <a:stCxn id="19" idx="3"/>
            <a:endCxn id="20" idx="1"/>
          </p:cNvCxnSpPr>
          <p:nvPr/>
        </p:nvCxnSpPr>
        <p:spPr>
          <a:xfrm>
            <a:off x="3762055" y="146194"/>
            <a:ext cx="683112"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730DD1-8A9D-3743-8C1C-58A58F986E06}"/>
              </a:ext>
            </a:extLst>
          </p:cNvPr>
          <p:cNvPicPr>
            <a:picLocks noChangeAspect="1"/>
          </p:cNvPicPr>
          <p:nvPr/>
        </p:nvPicPr>
        <p:blipFill>
          <a:blip r:embed="rId2"/>
          <a:stretch>
            <a:fillRect/>
          </a:stretch>
        </p:blipFill>
        <p:spPr>
          <a:xfrm>
            <a:off x="6263328" y="1382251"/>
            <a:ext cx="5230043" cy="5037526"/>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Tree>
    <p:extLst>
      <p:ext uri="{BB962C8B-B14F-4D97-AF65-F5344CB8AC3E}">
        <p14:creationId xmlns:p14="http://schemas.microsoft.com/office/powerpoint/2010/main" val="1324704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What is </a:t>
            </a:r>
            <a:r>
              <a:rPr lang="en-US" dirty="0" err="1"/>
              <a:t>CellChat</a:t>
            </a:r>
            <a:r>
              <a:rPr lang="en-US" dirty="0"/>
              <a:t>?</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471991"/>
            <a:ext cx="11198084" cy="5010409"/>
          </a:xfrm>
        </p:spPr>
        <p:txBody>
          <a:bodyPr>
            <a:normAutofit fontScale="77500" lnSpcReduction="20000"/>
          </a:bodyPr>
          <a:lstStyle/>
          <a:p>
            <a:pPr>
              <a:lnSpc>
                <a:spcPct val="120000"/>
              </a:lnSpc>
            </a:pPr>
            <a:r>
              <a:rPr lang="en-US"/>
              <a:t>CellChat </a:t>
            </a:r>
            <a:r>
              <a:rPr lang="en-US" dirty="0"/>
              <a:t>is an useful tool to </a:t>
            </a:r>
            <a:r>
              <a:rPr lang="en-US" b="1" dirty="0"/>
              <a:t>quantitatively infer and analyze intercellular communication networks</a:t>
            </a:r>
            <a:r>
              <a:rPr lang="en-US" dirty="0"/>
              <a:t> from single-cell RNA-sequencing data and spatial transcriptomics data.</a:t>
            </a:r>
          </a:p>
          <a:p>
            <a:pPr>
              <a:lnSpc>
                <a:spcPct val="120000"/>
              </a:lnSpc>
            </a:pPr>
            <a:r>
              <a:rPr lang="en-US" dirty="0"/>
              <a:t>Requires </a:t>
            </a:r>
            <a:r>
              <a:rPr lang="en-US" b="1" dirty="0"/>
              <a:t>gene expression</a:t>
            </a:r>
            <a:r>
              <a:rPr lang="en-US" dirty="0"/>
              <a:t> and </a:t>
            </a:r>
            <a:r>
              <a:rPr lang="en-US" b="1" dirty="0"/>
              <a:t>spatial location data</a:t>
            </a:r>
            <a:r>
              <a:rPr lang="en-US" dirty="0"/>
              <a:t> of spots/cells as the user input and models the probability of cell-cell communication by integrating gene expression with spatial distance as well as prior knowledge of the interactions between signaling ligands, receptors and their cofactors.</a:t>
            </a: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400" dirty="0"/>
          </a:p>
          <a:p>
            <a:pPr marL="0" indent="0">
              <a:buNone/>
            </a:pPr>
            <a:endParaRPr lang="en-US" sz="1400" dirty="0"/>
          </a:p>
          <a:p>
            <a:pPr marL="0" indent="0">
              <a:buNone/>
            </a:pPr>
            <a:r>
              <a:rPr lang="en-US" sz="1400" dirty="0">
                <a:solidFill>
                  <a:schemeClr val="tx1">
                    <a:lumMod val="50000"/>
                    <a:lumOff val="50000"/>
                  </a:schemeClr>
                </a:solidFill>
              </a:rPr>
              <a:t>JIN, </a:t>
            </a:r>
            <a:r>
              <a:rPr lang="en-US" sz="1400" dirty="0" err="1">
                <a:solidFill>
                  <a:schemeClr val="tx1">
                    <a:lumMod val="50000"/>
                    <a:lumOff val="50000"/>
                  </a:schemeClr>
                </a:solidFill>
              </a:rPr>
              <a:t>Suoqin</a:t>
            </a:r>
            <a:r>
              <a:rPr lang="en-US" sz="1400" dirty="0">
                <a:solidFill>
                  <a:schemeClr val="tx1">
                    <a:lumMod val="50000"/>
                    <a:lumOff val="50000"/>
                  </a:schemeClr>
                </a:solidFill>
              </a:rPr>
              <a:t>, et al. Inference and analysis of cell-cell communication using </a:t>
            </a:r>
            <a:r>
              <a:rPr lang="en-US" sz="1400" dirty="0" err="1">
                <a:solidFill>
                  <a:schemeClr val="tx1">
                    <a:lumMod val="50000"/>
                    <a:lumOff val="50000"/>
                  </a:schemeClr>
                </a:solidFill>
              </a:rPr>
              <a:t>CellChat</a:t>
            </a:r>
            <a:r>
              <a:rPr lang="en-US" sz="1400" dirty="0">
                <a:solidFill>
                  <a:schemeClr val="tx1">
                    <a:lumMod val="50000"/>
                    <a:lumOff val="50000"/>
                  </a:schemeClr>
                </a:solidFill>
              </a:rPr>
              <a:t>. Nature communications, 2021, 12.1: 1-20.</a:t>
            </a:r>
          </a:p>
          <a:p>
            <a:pPr marL="0" indent="0">
              <a:buNone/>
            </a:pPr>
            <a:r>
              <a:rPr lang="en-US" sz="1400" dirty="0">
                <a:solidFill>
                  <a:schemeClr val="tx1">
                    <a:lumMod val="50000"/>
                    <a:lumOff val="50000"/>
                  </a:schemeClr>
                </a:solidFill>
              </a:rPr>
              <a:t>https://</a:t>
            </a:r>
            <a:r>
              <a:rPr lang="en-US" sz="1400" dirty="0" err="1">
                <a:solidFill>
                  <a:schemeClr val="tx1">
                    <a:lumMod val="50000"/>
                    <a:lumOff val="50000"/>
                  </a:schemeClr>
                </a:solidFill>
              </a:rPr>
              <a:t>htmlpreview.github.io</a:t>
            </a: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sqjin</a:t>
            </a:r>
            <a:r>
              <a:rPr lang="en-US" sz="1400" dirty="0">
                <a:solidFill>
                  <a:schemeClr val="tx1">
                    <a:lumMod val="50000"/>
                    <a:lumOff val="50000"/>
                  </a:schemeClr>
                </a:solidFill>
              </a:rPr>
              <a:t>/</a:t>
            </a:r>
            <a:r>
              <a:rPr lang="en-US" sz="1400" dirty="0" err="1">
                <a:solidFill>
                  <a:schemeClr val="tx1">
                    <a:lumMod val="50000"/>
                    <a:lumOff val="50000"/>
                  </a:schemeClr>
                </a:solidFill>
              </a:rPr>
              <a:t>CellChat</a:t>
            </a:r>
            <a:r>
              <a:rPr lang="en-US" sz="1400" dirty="0">
                <a:solidFill>
                  <a:schemeClr val="tx1">
                    <a:lumMod val="50000"/>
                    <a:lumOff val="50000"/>
                  </a:schemeClr>
                </a:solidFill>
              </a:rPr>
              <a:t>/blob/master/tutorial/</a:t>
            </a:r>
            <a:r>
              <a:rPr lang="en-US" sz="1400" dirty="0" err="1">
                <a:solidFill>
                  <a:schemeClr val="tx1">
                    <a:lumMod val="50000"/>
                    <a:lumOff val="50000"/>
                  </a:schemeClr>
                </a:solidFill>
              </a:rPr>
              <a:t>CellChat_analysis_of_spatial_imaging_data.html</a:t>
            </a:r>
            <a:endParaRPr lang="en-US" sz="1400" dirty="0">
              <a:solidFill>
                <a:schemeClr val="tx1">
                  <a:lumMod val="50000"/>
                  <a:lumOff val="50000"/>
                </a:schemeClr>
              </a:solidFill>
            </a:endParaRP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Tree>
    <p:extLst>
      <p:ext uri="{BB962C8B-B14F-4D97-AF65-F5344CB8AC3E}">
        <p14:creationId xmlns:p14="http://schemas.microsoft.com/office/powerpoint/2010/main" val="28154508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0. Load packages 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20" name="그룹 6">
            <a:extLst>
              <a:ext uri="{FF2B5EF4-FFF2-40B4-BE49-F238E27FC236}">
                <a16:creationId xmlns:a16="http://schemas.microsoft.com/office/drawing/2014/main" id="{CE74C23B-A8F3-4D44-8D20-CA93DBFCD26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8E733C83-F799-FF4E-B039-3630B9F7D78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5094B762-F25F-E74E-B0C2-142545A332B9}"/>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5DF0BAD8-2F4B-0A48-A9AA-94484D4D9FA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CFC2F0AF-47D7-D041-930F-C35808872CCB}"/>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09D070C8-E02E-4B40-9491-858A5E2FEA3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1FE9635E-08BA-4448-ADAE-55457D45B2F9}"/>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7" name="직선 연결선[R] 23">
            <a:extLst>
              <a:ext uri="{FF2B5EF4-FFF2-40B4-BE49-F238E27FC236}">
                <a16:creationId xmlns:a16="http://schemas.microsoft.com/office/drawing/2014/main" id="{5358A041-7CE8-C247-94D1-7879B03BAA11}"/>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B5A57DA-D738-9E4E-844B-77115BC126E7}"/>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BE07E3A7-A42B-604F-88C9-E7CC20957E36}"/>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48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20" name="그룹 6">
            <a:extLst>
              <a:ext uri="{FF2B5EF4-FFF2-40B4-BE49-F238E27FC236}">
                <a16:creationId xmlns:a16="http://schemas.microsoft.com/office/drawing/2014/main" id="{27E7ABA6-7C2D-104E-B8DC-3EBF649CCB06}"/>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C7B537BB-7231-7047-9E16-80CE41C5F8A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9FC050E0-71B2-0846-ADEF-576756C1743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B7D153A5-9967-AA41-960B-9189CAC1D710}"/>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85F55F22-0D06-1F46-B47A-AC80ECB161C4}"/>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9ADBADCF-15F5-5B42-8EA1-842D08A73A35}"/>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02ADACB8-E8CB-4B42-B084-753FBE93AAC5}"/>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FB968B47-BD1D-9E4A-8E2C-6A4EE84923E9}"/>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1874D506-A1FB-674D-BBDC-798E9F6E24C8}"/>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7975A4E6-FBC4-BE41-BA96-8F4D46A945CE}"/>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045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19" name="그룹 6">
            <a:extLst>
              <a:ext uri="{FF2B5EF4-FFF2-40B4-BE49-F238E27FC236}">
                <a16:creationId xmlns:a16="http://schemas.microsoft.com/office/drawing/2014/main" id="{D50DDBBB-FE26-9848-AF2B-FC587486706C}"/>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4C1654F0-F123-6440-9261-27C0362D946C}"/>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1" name="TextBox 20">
              <a:extLst>
                <a:ext uri="{FF2B5EF4-FFF2-40B4-BE49-F238E27FC236}">
                  <a16:creationId xmlns:a16="http://schemas.microsoft.com/office/drawing/2014/main" id="{2244F7D8-8C09-7F49-868C-84A9F5ADAF4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2" name="TextBox 21">
              <a:extLst>
                <a:ext uri="{FF2B5EF4-FFF2-40B4-BE49-F238E27FC236}">
                  <a16:creationId xmlns:a16="http://schemas.microsoft.com/office/drawing/2014/main" id="{5455EF69-FE7E-E946-B659-79034CFBAFF5}"/>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3" name="TextBox 22">
              <a:extLst>
                <a:ext uri="{FF2B5EF4-FFF2-40B4-BE49-F238E27FC236}">
                  <a16:creationId xmlns:a16="http://schemas.microsoft.com/office/drawing/2014/main" id="{6276FC4D-0744-2F41-AA85-821EDC2E6A49}"/>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4" name="TextBox 23">
              <a:extLst>
                <a:ext uri="{FF2B5EF4-FFF2-40B4-BE49-F238E27FC236}">
                  <a16:creationId xmlns:a16="http://schemas.microsoft.com/office/drawing/2014/main" id="{3BA8BCD5-ABF4-D343-9062-0C5D8991D64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5" name="직선 연결선[R] 24">
              <a:extLst>
                <a:ext uri="{FF2B5EF4-FFF2-40B4-BE49-F238E27FC236}">
                  <a16:creationId xmlns:a16="http://schemas.microsoft.com/office/drawing/2014/main" id="{84C2A94D-DEC6-644B-B67D-D83517ECC3F1}"/>
                </a:ext>
              </a:extLst>
            </p:cNvPr>
            <p:cNvCxnSpPr>
              <a:stCxn id="23" idx="3"/>
              <a:endCxn id="2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29" name="직선 연결선[R] 23">
            <a:extLst>
              <a:ext uri="{FF2B5EF4-FFF2-40B4-BE49-F238E27FC236}">
                <a16:creationId xmlns:a16="http://schemas.microsoft.com/office/drawing/2014/main" id="{6934867E-2D08-9A4B-945C-F0ABC3411BC7}"/>
              </a:ext>
            </a:extLst>
          </p:cNvPr>
          <p:cNvCxnSpPr>
            <a:cxnSpLocks/>
            <a:stCxn id="2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2">
            <a:extLst>
              <a:ext uri="{FF2B5EF4-FFF2-40B4-BE49-F238E27FC236}">
                <a16:creationId xmlns:a16="http://schemas.microsoft.com/office/drawing/2014/main" id="{5C333097-FEA1-174C-A9B0-E0C91AE3AEFB}"/>
              </a:ext>
            </a:extLst>
          </p:cNvPr>
          <p:cNvCxnSpPr>
            <a:cxnSpLocks/>
            <a:stCxn id="21" idx="3"/>
            <a:endCxn id="22"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2071B927-FAFB-604A-8112-BF36BD884345}"/>
              </a:ext>
            </a:extLst>
          </p:cNvPr>
          <p:cNvCxnSpPr>
            <a:cxnSpLocks/>
            <a:stCxn id="20" idx="3"/>
            <a:endCxn id="21"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269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20" name="그룹 6">
            <a:extLst>
              <a:ext uri="{FF2B5EF4-FFF2-40B4-BE49-F238E27FC236}">
                <a16:creationId xmlns:a16="http://schemas.microsoft.com/office/drawing/2014/main" id="{50EA4B32-4EDD-C849-A636-39AFAC1FA7BA}"/>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965D412B-71E1-E24B-8BEE-F3180D7FA86E}"/>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7B188395-360C-D24E-B53B-622B9BEDE91D}"/>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0FA83EC8-6C2E-E849-B339-42D813F4984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E8253263-7E43-4C40-9717-4965EFA35E7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5" name="TextBox 24">
              <a:extLst>
                <a:ext uri="{FF2B5EF4-FFF2-40B4-BE49-F238E27FC236}">
                  <a16:creationId xmlns:a16="http://schemas.microsoft.com/office/drawing/2014/main" id="{1EFEDCF6-AC43-6048-BDDA-D3966B976137}"/>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4">
              <a:extLst>
                <a:ext uri="{FF2B5EF4-FFF2-40B4-BE49-F238E27FC236}">
                  <a16:creationId xmlns:a16="http://schemas.microsoft.com/office/drawing/2014/main" id="{AB889773-FDBB-9B4E-B3CE-41D51D94F090}"/>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0" name="직선 연결선[R] 23">
            <a:extLst>
              <a:ext uri="{FF2B5EF4-FFF2-40B4-BE49-F238E27FC236}">
                <a16:creationId xmlns:a16="http://schemas.microsoft.com/office/drawing/2014/main" id="{D267BC40-DF80-E348-878B-0B94A1C7117A}"/>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직선 연결선[R] 22">
            <a:extLst>
              <a:ext uri="{FF2B5EF4-FFF2-40B4-BE49-F238E27FC236}">
                <a16:creationId xmlns:a16="http://schemas.microsoft.com/office/drawing/2014/main" id="{AF249FC0-4B70-C440-86A8-A3421232F121}"/>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0A5FC86A-F63F-CA4E-B0F4-8EC24BEC198B}"/>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743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1. 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sp>
        <p:nvSpPr>
          <p:cNvPr id="18" name="Rectangle 17">
            <a:extLst>
              <a:ext uri="{FF2B5EF4-FFF2-40B4-BE49-F238E27FC236}">
                <a16:creationId xmlns:a16="http://schemas.microsoft.com/office/drawing/2014/main" id="{64E06360-D894-074F-8802-C3AD392EF953}"/>
              </a:ext>
            </a:extLst>
          </p:cNvPr>
          <p:cNvSpPr/>
          <p:nvPr/>
        </p:nvSpPr>
        <p:spPr>
          <a:xfrm>
            <a:off x="410817" y="1400400"/>
            <a:ext cx="6612708" cy="461665"/>
          </a:xfrm>
          <a:prstGeom prst="rect">
            <a:avLst/>
          </a:prstGeom>
        </p:spPr>
        <p:txBody>
          <a:bodyPr wrap="none">
            <a:spAutoFit/>
          </a:bodyPr>
          <a:lstStyle/>
          <a:p>
            <a:r>
              <a:rPr lang="en-US" sz="2400" b="1" dirty="0"/>
              <a:t>Set the ligand-receptor interaction database</a:t>
            </a:r>
          </a:p>
        </p:txBody>
      </p:sp>
      <p:grpSp>
        <p:nvGrpSpPr>
          <p:cNvPr id="20" name="그룹 6">
            <a:extLst>
              <a:ext uri="{FF2B5EF4-FFF2-40B4-BE49-F238E27FC236}">
                <a16:creationId xmlns:a16="http://schemas.microsoft.com/office/drawing/2014/main" id="{E7E013A1-C886-D84A-9CB4-A4FEE594C4E7}"/>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D8904783-1182-DA4B-9714-06387411D639}"/>
                </a:ext>
              </a:extLst>
            </p:cNvPr>
            <p:cNvSpPr txBox="1"/>
            <p:nvPr/>
          </p:nvSpPr>
          <p:spPr>
            <a:xfrm>
              <a:off x="403314" y="4697616"/>
              <a:ext cx="1162498" cy="292388"/>
            </a:xfrm>
            <a:prstGeom prst="rect">
              <a:avLst/>
            </a:prstGeom>
            <a:noFill/>
          </p:spPr>
          <p:txBody>
            <a:bodyPr wrap="none" rtlCol="0">
              <a:spAutoFit/>
            </a:bodyPr>
            <a:lstStyle/>
            <a:p>
              <a:r>
                <a:rPr lang="en-US" altLang="ko-KR" sz="1300" b="1" dirty="0"/>
                <a:t>1.</a:t>
              </a:r>
              <a:r>
                <a:rPr lang="ko-KR" altLang="en-US" sz="1300" b="1" dirty="0"/>
                <a:t> </a:t>
              </a:r>
              <a:r>
                <a:rPr lang="en-KR" sz="1300" b="1"/>
                <a:t>Load </a:t>
              </a:r>
              <a:r>
                <a:rPr lang="en-KR" sz="1300" b="1" dirty="0"/>
                <a:t>data</a:t>
              </a:r>
            </a:p>
          </p:txBody>
        </p:sp>
        <p:sp>
          <p:nvSpPr>
            <p:cNvPr id="22" name="TextBox 21">
              <a:extLst>
                <a:ext uri="{FF2B5EF4-FFF2-40B4-BE49-F238E27FC236}">
                  <a16:creationId xmlns:a16="http://schemas.microsoft.com/office/drawing/2014/main" id="{32694A49-0C3A-D740-BCE3-1D23B72EC9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rgbClr val="E3E3E3"/>
                  </a:solidFill>
                </a:rPr>
                <a:t>2.</a:t>
              </a:r>
              <a:r>
                <a:rPr lang="ko-KR" altLang="en-US" sz="1300" b="1" dirty="0">
                  <a:solidFill>
                    <a:srgbClr val="E3E3E3"/>
                  </a:solidFill>
                </a:rPr>
                <a:t> </a:t>
              </a:r>
              <a:r>
                <a:rPr lang="en-US" sz="1300" b="1" dirty="0">
                  <a:solidFill>
                    <a:srgbClr val="E3E3E3"/>
                  </a:solidFill>
                </a:rPr>
                <a:t>Preprocessing</a:t>
              </a:r>
              <a:endParaRPr lang="en-KR" sz="1300" b="1" dirty="0">
                <a:solidFill>
                  <a:srgbClr val="E3E3E3"/>
                </a:solidFill>
              </a:endParaRPr>
            </a:p>
          </p:txBody>
        </p:sp>
        <p:sp>
          <p:nvSpPr>
            <p:cNvPr id="23" name="TextBox 22">
              <a:extLst>
                <a:ext uri="{FF2B5EF4-FFF2-40B4-BE49-F238E27FC236}">
                  <a16:creationId xmlns:a16="http://schemas.microsoft.com/office/drawing/2014/main" id="{68218918-AC0E-6C4E-9B8E-9B6A27FE7DA6}"/>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7" name="TextBox 26">
              <a:extLst>
                <a:ext uri="{FF2B5EF4-FFF2-40B4-BE49-F238E27FC236}">
                  <a16:creationId xmlns:a16="http://schemas.microsoft.com/office/drawing/2014/main" id="{9F299A0B-37D0-8F4C-88B8-0B307855D37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7F7A0504-6ADB-0747-B6F0-010350AE56E0}"/>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0" name="직선 연결선[R] 24">
              <a:extLst>
                <a:ext uri="{FF2B5EF4-FFF2-40B4-BE49-F238E27FC236}">
                  <a16:creationId xmlns:a16="http://schemas.microsoft.com/office/drawing/2014/main" id="{E9F13716-47F5-BA49-9816-D8E9E40A9400}"/>
                </a:ext>
              </a:extLst>
            </p:cNvPr>
            <p:cNvCxnSpPr>
              <a:stCxn id="27"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1" name="직선 연결선[R] 23">
            <a:extLst>
              <a:ext uri="{FF2B5EF4-FFF2-40B4-BE49-F238E27FC236}">
                <a16:creationId xmlns:a16="http://schemas.microsoft.com/office/drawing/2014/main" id="{34DDACF8-F2DD-4249-BE33-14F7A1D34063}"/>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직선 연결선[R] 22">
            <a:extLst>
              <a:ext uri="{FF2B5EF4-FFF2-40B4-BE49-F238E27FC236}">
                <a16:creationId xmlns:a16="http://schemas.microsoft.com/office/drawing/2014/main" id="{FED1D623-D2C7-0842-BEE5-04E56B37657C}"/>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5B84D926-36B9-3243-B632-8EC6B71E5CE3}"/>
              </a:ext>
            </a:extLst>
          </p:cNvPr>
          <p:cNvCxnSpPr>
            <a:cxnSpLocks/>
            <a:stCxn id="21" idx="3"/>
            <a:endCxn id="22" idx="1"/>
          </p:cNvCxnSpPr>
          <p:nvPr/>
        </p:nvCxnSpPr>
        <p:spPr>
          <a:xfrm>
            <a:off x="1554495" y="173042"/>
            <a:ext cx="32132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02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a:bodyPr>
          <a:lstStyle/>
          <a:p>
            <a:r>
              <a:rPr lang="en-US" dirty="0"/>
              <a:t>2. Preprocessing</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849971"/>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842912"/>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sp>
        <p:nvSpPr>
          <p:cNvPr id="18" name="Rectangle 17">
            <a:extLst>
              <a:ext uri="{FF2B5EF4-FFF2-40B4-BE49-F238E27FC236}">
                <a16:creationId xmlns:a16="http://schemas.microsoft.com/office/drawing/2014/main" id="{95B19E90-942F-9546-8A97-74A1B169EB34}"/>
              </a:ext>
            </a:extLst>
          </p:cNvPr>
          <p:cNvSpPr/>
          <p:nvPr/>
        </p:nvSpPr>
        <p:spPr>
          <a:xfrm>
            <a:off x="410817" y="1400400"/>
            <a:ext cx="10665099" cy="461665"/>
          </a:xfrm>
          <a:prstGeom prst="rect">
            <a:avLst/>
          </a:prstGeom>
        </p:spPr>
        <p:txBody>
          <a:bodyPr wrap="none">
            <a:spAutoFit/>
          </a:bodyPr>
          <a:lstStyle/>
          <a:p>
            <a:r>
              <a:rPr lang="en-US" sz="2400" b="1" dirty="0"/>
              <a:t>Preprocessing the expression data for cell-cell communication analysis</a:t>
            </a:r>
          </a:p>
        </p:txBody>
      </p:sp>
      <p:grpSp>
        <p:nvGrpSpPr>
          <p:cNvPr id="20" name="그룹 6">
            <a:extLst>
              <a:ext uri="{FF2B5EF4-FFF2-40B4-BE49-F238E27FC236}">
                <a16:creationId xmlns:a16="http://schemas.microsoft.com/office/drawing/2014/main" id="{BA5E42EB-1456-3E4C-90B8-73073DF34D53}"/>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F29A8341-86B0-0848-8AC6-C9AAA1D99480}"/>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1857A610-A828-1743-BBF7-360F38E6341A}"/>
                </a:ext>
              </a:extLst>
            </p:cNvPr>
            <p:cNvSpPr txBox="1"/>
            <p:nvPr/>
          </p:nvSpPr>
          <p:spPr>
            <a:xfrm>
              <a:off x="1887132" y="4697616"/>
              <a:ext cx="1531188" cy="292388"/>
            </a:xfrm>
            <a:prstGeom prst="rect">
              <a:avLst/>
            </a:prstGeom>
            <a:noFill/>
          </p:spPr>
          <p:txBody>
            <a:bodyPr wrap="none" rtlCol="0">
              <a:spAutoFit/>
            </a:bodyPr>
            <a:lstStyle/>
            <a:p>
              <a:r>
                <a:rPr lang="en-US" altLang="ko-KR" sz="1300" b="1" dirty="0"/>
                <a:t>2.</a:t>
              </a:r>
              <a:r>
                <a:rPr lang="ko-KR" altLang="en-US" sz="1300" b="1" dirty="0"/>
                <a:t> </a:t>
              </a:r>
              <a:r>
                <a:rPr lang="en-US" sz="1300" b="1" dirty="0"/>
                <a:t>Preprocessing</a:t>
              </a:r>
              <a:endParaRPr lang="en-KR" sz="1300" b="1" dirty="0"/>
            </a:p>
          </p:txBody>
        </p:sp>
        <p:sp>
          <p:nvSpPr>
            <p:cNvPr id="23" name="TextBox 22">
              <a:extLst>
                <a:ext uri="{FF2B5EF4-FFF2-40B4-BE49-F238E27FC236}">
                  <a16:creationId xmlns:a16="http://schemas.microsoft.com/office/drawing/2014/main" id="{56D50722-6D8A-8446-A424-E83C82E238A1}"/>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rgbClr val="E3E3E3"/>
                  </a:solidFill>
                </a:rPr>
                <a:t>3.</a:t>
              </a:r>
              <a:r>
                <a:rPr lang="ko-KR" altLang="en-US" sz="1300" b="1" dirty="0">
                  <a:solidFill>
                    <a:srgbClr val="E3E3E3"/>
                  </a:solidFill>
                </a:rPr>
                <a:t> </a:t>
              </a:r>
              <a:r>
                <a:rPr lang="en-US" sz="1300" b="1" dirty="0">
                  <a:solidFill>
                    <a:srgbClr val="E3E3E3"/>
                  </a:solidFill>
                </a:rPr>
                <a:t>Infer cell-cell communication network</a:t>
              </a:r>
              <a:endParaRPr lang="en-KR" sz="1300" b="1" dirty="0">
                <a:solidFill>
                  <a:srgbClr val="E3E3E3"/>
                </a:solidFill>
              </a:endParaRPr>
            </a:p>
          </p:txBody>
        </p:sp>
        <p:sp>
          <p:nvSpPr>
            <p:cNvPr id="24" name="TextBox 23">
              <a:extLst>
                <a:ext uri="{FF2B5EF4-FFF2-40B4-BE49-F238E27FC236}">
                  <a16:creationId xmlns:a16="http://schemas.microsoft.com/office/drawing/2014/main" id="{4270C8DE-4BE3-5B43-99E5-1E6AA66C5E6E}"/>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28" name="TextBox 27">
              <a:extLst>
                <a:ext uri="{FF2B5EF4-FFF2-40B4-BE49-F238E27FC236}">
                  <a16:creationId xmlns:a16="http://schemas.microsoft.com/office/drawing/2014/main" id="{87C39E47-7C01-BF4B-B10F-0045CE3C0F9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9" name="직선 연결선[R] 21">
              <a:extLst>
                <a:ext uri="{FF2B5EF4-FFF2-40B4-BE49-F238E27FC236}">
                  <a16:creationId xmlns:a16="http://schemas.microsoft.com/office/drawing/2014/main" id="{7D26658A-A619-DE40-9C1E-DC06281AB402}"/>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직선 연결선[R] 24">
              <a:extLst>
                <a:ext uri="{FF2B5EF4-FFF2-40B4-BE49-F238E27FC236}">
                  <a16:creationId xmlns:a16="http://schemas.microsoft.com/office/drawing/2014/main" id="{94E70D62-44CC-E548-84C3-31A055CEC3B1}"/>
                </a:ext>
              </a:extLst>
            </p:cNvPr>
            <p:cNvCxnSpPr>
              <a:stCxn id="24" idx="3"/>
              <a:endCxn id="28"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2" name="직선 연결선[R] 23">
            <a:extLst>
              <a:ext uri="{FF2B5EF4-FFF2-40B4-BE49-F238E27FC236}">
                <a16:creationId xmlns:a16="http://schemas.microsoft.com/office/drawing/2014/main" id="{45F531D3-EE9F-D645-AD9B-9B3D75DB5680}"/>
              </a:ext>
            </a:extLst>
          </p:cNvPr>
          <p:cNvCxnSpPr>
            <a:cxnSpLocks/>
            <a:stCxn id="23"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0CDE161C-BA8C-DC47-8549-E2B9178F2139}"/>
              </a:ext>
            </a:extLst>
          </p:cNvPr>
          <p:cNvCxnSpPr>
            <a:cxnSpLocks/>
            <a:stCxn id="22" idx="3"/>
            <a:endCxn id="23" idx="1"/>
          </p:cNvCxnSpPr>
          <p:nvPr/>
        </p:nvCxnSpPr>
        <p:spPr>
          <a:xfrm>
            <a:off x="3407003" y="173042"/>
            <a:ext cx="395463"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58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6"/>
            <a:ext cx="11198084" cy="2911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sz="1000" dirty="0">
              <a:solidFill>
                <a:schemeClr val="tx1"/>
              </a:solidFill>
              <a:latin typeface="Courier New" panose="02070309020205020404" pitchFamily="49" charset="0"/>
              <a:cs typeface="Courier New" panose="02070309020205020404" pitchFamily="49" charset="0"/>
            </a:endParaRPr>
          </a:p>
          <a:p>
            <a:r>
              <a:rPr lang="en-US" altLang="ko-KR" b="1" dirty="0">
                <a:solidFill>
                  <a:schemeClr val="tx1"/>
                </a:solidFill>
                <a:latin typeface="Courier New" panose="02070309020205020404" pitchFamily="49" charset="0"/>
                <a:cs typeface="Courier New" panose="02070309020205020404" pitchFamily="49" charset="0"/>
              </a:rPr>
              <a:t># read RDS file if </a:t>
            </a:r>
            <a:r>
              <a:rPr lang="en-US" altLang="ko-KR" b="1" dirty="0" err="1">
                <a:solidFill>
                  <a:schemeClr val="tx1"/>
                </a:solidFill>
                <a:latin typeface="Courier New" panose="02070309020205020404" pitchFamily="49" charset="0"/>
                <a:cs typeface="Courier New" panose="02070309020205020404" pitchFamily="49" charset="0"/>
              </a:rPr>
              <a:t>computeCommunProb</a:t>
            </a:r>
            <a:r>
              <a:rPr lang="en-US" altLang="ko-KR" b="1" dirty="0">
                <a:solidFill>
                  <a:schemeClr val="tx1"/>
                </a:solidFill>
                <a:latin typeface="Courier New" panose="02070309020205020404" pitchFamily="49" charset="0"/>
                <a:cs typeface="Courier New" panose="02070309020205020404" pitchFamily="49" charset="0"/>
              </a:rPr>
              <a:t>() takes too much time (optional)</a:t>
            </a:r>
            <a:endParaRPr lang="en-US" b="1" dirty="0">
              <a:solidFill>
                <a:schemeClr val="tx1"/>
              </a:solidFill>
              <a:latin typeface="Courier New" panose="02070309020205020404" pitchFamily="49" charset="0"/>
              <a:cs typeface="Courier New" panose="02070309020205020404" pitchFamily="49" charset="0"/>
            </a:endParaRPr>
          </a:p>
          <a:p>
            <a:r>
              <a:rPr lang="fr" dirty="0" err="1">
                <a:solidFill>
                  <a:schemeClr val="tx1"/>
                </a:solidFill>
                <a:latin typeface="Courier New" panose="02070309020205020404" pitchFamily="49" charset="0"/>
                <a:cs typeface="Courier New" panose="02070309020205020404" pitchFamily="49" charset="0"/>
              </a:rPr>
              <a:t>cellchat</a:t>
            </a:r>
            <a:r>
              <a:rPr lang="fr" dirty="0">
                <a:solidFill>
                  <a:schemeClr val="tx1"/>
                </a:solidFill>
                <a:latin typeface="Courier New" panose="02070309020205020404" pitchFamily="49" charset="0"/>
                <a:cs typeface="Courier New" panose="02070309020205020404" pitchFamily="49" charset="0"/>
              </a:rPr>
              <a:t> = </a:t>
            </a:r>
            <a:r>
              <a:rPr lang="fr" dirty="0" err="1">
                <a:solidFill>
                  <a:schemeClr val="tx1"/>
                </a:solidFill>
                <a:latin typeface="Courier New" panose="02070309020205020404" pitchFamily="49" charset="0"/>
                <a:cs typeface="Courier New" panose="02070309020205020404" pitchFamily="49" charset="0"/>
              </a:rPr>
              <a:t>readRDS</a:t>
            </a:r>
            <a:r>
              <a:rPr lang="fr" dirty="0">
                <a:solidFill>
                  <a:schemeClr val="tx1"/>
                </a:solidFill>
                <a:latin typeface="Courier New" panose="02070309020205020404" pitchFamily="49" charset="0"/>
                <a:cs typeface="Courier New" panose="02070309020205020404" pitchFamily="49" charset="0"/>
              </a:rPr>
              <a:t>(url("https://parkjooyoung99.github.io/KOGO_2023/data/KOGO_2023_spatial_transcriptomics_cortex_cellchat_computeCommunProb_object.rds"))</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5015545"/>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performing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29" name="그룹 6">
            <a:extLst>
              <a:ext uri="{FF2B5EF4-FFF2-40B4-BE49-F238E27FC236}">
                <a16:creationId xmlns:a16="http://schemas.microsoft.com/office/drawing/2014/main" id="{1813B30D-B84F-7E4D-BD57-5ECCB12FD779}"/>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A71C86D9-9B67-2B44-B9B4-B152D3F85BB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26329FB0-EE26-0D4A-A6DE-26674E22DEA5}"/>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47373E58-3075-5E42-A364-EED0E6475DCB}"/>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57176CE-3095-BF4F-93AA-BAE34DE84197}"/>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C1F08457-6623-8B4D-8812-A052C57F67E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2DE4E0A-867E-644D-A101-62592299306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FEC59A46-0789-6D44-8028-55E6613C360C}"/>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B7C9B542-3951-304C-B24B-89E2B39D9356}"/>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3B42CBD2-AACC-8141-9AF7-2308A65524DF}"/>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3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21" name="그룹 6">
            <a:extLst>
              <a:ext uri="{FF2B5EF4-FFF2-40B4-BE49-F238E27FC236}">
                <a16:creationId xmlns:a16="http://schemas.microsoft.com/office/drawing/2014/main" id="{4C27B816-422C-B74A-9E67-16467CEAA0EE}"/>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43F79A01-314C-8E49-8DF5-398FE9F81733}"/>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3EC65C55-F34F-7E46-AE02-792CB303C132}"/>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3E117252-499A-3741-BE46-B9EC5BF345DA}"/>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A04D578C-E1B7-2243-B59B-CFCEB62CC4B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1" name="TextBox 30">
              <a:extLst>
                <a:ext uri="{FF2B5EF4-FFF2-40B4-BE49-F238E27FC236}">
                  <a16:creationId xmlns:a16="http://schemas.microsoft.com/office/drawing/2014/main" id="{4D017884-B3B3-1B46-B6AE-E40F0EB974C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2" name="직선 연결선[R] 21">
              <a:extLst>
                <a:ext uri="{FF2B5EF4-FFF2-40B4-BE49-F238E27FC236}">
                  <a16:creationId xmlns:a16="http://schemas.microsoft.com/office/drawing/2014/main" id="{B4872B3A-767D-9B45-96FD-E086AB2A3551}"/>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직선 연결선[R] 22">
              <a:extLst>
                <a:ext uri="{FF2B5EF4-FFF2-40B4-BE49-F238E27FC236}">
                  <a16:creationId xmlns:a16="http://schemas.microsoft.com/office/drawing/2014/main" id="{6DB831AA-9F9B-E749-BF61-AE4F9F4B4CC9}"/>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4">
              <a:extLst>
                <a:ext uri="{FF2B5EF4-FFF2-40B4-BE49-F238E27FC236}">
                  <a16:creationId xmlns:a16="http://schemas.microsoft.com/office/drawing/2014/main" id="{BD32FFEC-FCE5-0146-A3C8-945E629A8822}"/>
                </a:ext>
              </a:extLst>
            </p:cNvPr>
            <p:cNvCxnSpPr>
              <a:stCxn id="25" idx="3"/>
              <a:endCxn id="31"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5" name="직선 연결선[R] 23">
            <a:extLst>
              <a:ext uri="{FF2B5EF4-FFF2-40B4-BE49-F238E27FC236}">
                <a16:creationId xmlns:a16="http://schemas.microsoft.com/office/drawing/2014/main" id="{D9E65786-A302-554D-A29D-6A5B68081089}"/>
              </a:ext>
            </a:extLst>
          </p:cNvPr>
          <p:cNvCxnSpPr>
            <a:cxnSpLocks/>
            <a:stCxn id="24"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94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19" name="그룹 6">
            <a:extLst>
              <a:ext uri="{FF2B5EF4-FFF2-40B4-BE49-F238E27FC236}">
                <a16:creationId xmlns:a16="http://schemas.microsoft.com/office/drawing/2014/main" id="{45E514CC-720B-F843-AF3E-517718637AFB}"/>
              </a:ext>
            </a:extLst>
          </p:cNvPr>
          <p:cNvGrpSpPr/>
          <p:nvPr/>
        </p:nvGrpSpPr>
        <p:grpSpPr>
          <a:xfrm>
            <a:off x="391997" y="26848"/>
            <a:ext cx="11482367" cy="292388"/>
            <a:chOff x="403314" y="4697616"/>
            <a:chExt cx="11482367" cy="292388"/>
          </a:xfrm>
        </p:grpSpPr>
        <p:sp>
          <p:nvSpPr>
            <p:cNvPr id="20" name="TextBox 19">
              <a:extLst>
                <a:ext uri="{FF2B5EF4-FFF2-40B4-BE49-F238E27FC236}">
                  <a16:creationId xmlns:a16="http://schemas.microsoft.com/office/drawing/2014/main" id="{B214AFE6-ADC7-6642-B58A-D2060B7ABB8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0218B575-01AC-3448-94A3-AED73BB12AB6}"/>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B3187FE5-AF77-F442-9396-D581B2A83F2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9DE0BDCB-1096-304B-9B40-D00521AEA808}"/>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73EE3FE1-5845-BB4A-B6B7-B165E758F87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8D750BBF-87B9-E94E-A847-69C1292BEBDC}"/>
                </a:ext>
              </a:extLst>
            </p:cNvPr>
            <p:cNvCxnSpPr>
              <a:stCxn id="2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6A1EDC77-C5BC-7B46-A708-B6E12755EEE4}"/>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4">
              <a:extLst>
                <a:ext uri="{FF2B5EF4-FFF2-40B4-BE49-F238E27FC236}">
                  <a16:creationId xmlns:a16="http://schemas.microsoft.com/office/drawing/2014/main" id="{5D04D125-C823-1742-A84A-67AAEFAD8970}"/>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직선 연결선[R] 23">
            <a:extLst>
              <a:ext uri="{FF2B5EF4-FFF2-40B4-BE49-F238E27FC236}">
                <a16:creationId xmlns:a16="http://schemas.microsoft.com/office/drawing/2014/main" id="{C85486E9-D6D7-B349-AD84-7183C19F6AB1}"/>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85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3. 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26" name="그룹 6">
            <a:extLst>
              <a:ext uri="{FF2B5EF4-FFF2-40B4-BE49-F238E27FC236}">
                <a16:creationId xmlns:a16="http://schemas.microsoft.com/office/drawing/2014/main" id="{DE15CB2D-AB94-B442-B871-4B8FE80DC7EA}"/>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E5320733-45F2-0042-853F-F5ECF74B635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198C17E8-7A73-B240-A05A-BF7640123C13}"/>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E67D805C-C572-F34D-B5FA-8FB976D34E74}"/>
                </a:ext>
              </a:extLst>
            </p:cNvPr>
            <p:cNvSpPr txBox="1"/>
            <p:nvPr/>
          </p:nvSpPr>
          <p:spPr>
            <a:xfrm>
              <a:off x="3813783" y="4697616"/>
              <a:ext cx="3363421" cy="292388"/>
            </a:xfrm>
            <a:prstGeom prst="rect">
              <a:avLst/>
            </a:prstGeom>
            <a:noFill/>
          </p:spPr>
          <p:txBody>
            <a:bodyPr wrap="none" rtlCol="0">
              <a:spAutoFit/>
            </a:bodyPr>
            <a:lstStyle/>
            <a:p>
              <a:r>
                <a:rPr lang="en-US" altLang="ko-KR" sz="1300" b="1" dirty="0"/>
                <a:t>3.</a:t>
              </a:r>
              <a:r>
                <a:rPr lang="ko-KR" altLang="en-US" sz="1300" b="1" dirty="0"/>
                <a:t> </a:t>
              </a:r>
              <a:r>
                <a:rPr lang="en-US" sz="1300" b="1" dirty="0"/>
                <a:t>Infer cell-cell communication network</a:t>
              </a:r>
              <a:endParaRPr lang="en-KR" sz="1300" b="1" dirty="0"/>
            </a:p>
          </p:txBody>
        </p:sp>
        <p:sp>
          <p:nvSpPr>
            <p:cNvPr id="33" name="TextBox 32">
              <a:extLst>
                <a:ext uri="{FF2B5EF4-FFF2-40B4-BE49-F238E27FC236}">
                  <a16:creationId xmlns:a16="http://schemas.microsoft.com/office/drawing/2014/main" id="{DECD3F0C-B71A-E740-887F-532CDA6C5726}"/>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rgbClr val="E3E3E3"/>
                  </a:solidFill>
                </a:rPr>
                <a:t>4.</a:t>
              </a:r>
              <a:r>
                <a:rPr lang="ko-KR" altLang="en-US" sz="1300" b="1" dirty="0">
                  <a:solidFill>
                    <a:srgbClr val="E3E3E3"/>
                  </a:solidFill>
                </a:rPr>
                <a:t> </a:t>
              </a:r>
              <a:r>
                <a:rPr lang="en-US" sz="1300" b="1" dirty="0">
                  <a:solidFill>
                    <a:srgbClr val="E3E3E3"/>
                  </a:solidFill>
                </a:rPr>
                <a:t>Visualization</a:t>
              </a:r>
              <a:endParaRPr lang="en-KR" sz="1300" b="1" dirty="0">
                <a:solidFill>
                  <a:srgbClr val="E3E3E3"/>
                </a:solidFill>
              </a:endParaRPr>
            </a:p>
          </p:txBody>
        </p:sp>
        <p:sp>
          <p:nvSpPr>
            <p:cNvPr id="34" name="TextBox 33">
              <a:extLst>
                <a:ext uri="{FF2B5EF4-FFF2-40B4-BE49-F238E27FC236}">
                  <a16:creationId xmlns:a16="http://schemas.microsoft.com/office/drawing/2014/main" id="{3A76661E-1F28-5B41-B5CC-D771FF951D8E}"/>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A5C8C43E-AD7C-7A4B-9FE0-F24C1C559CFD}"/>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97904610-83B7-A14F-9CD4-681896A05C0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22D3A2C6-0999-154A-B9F1-5B1CFE835601}"/>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39" name="직선 연결선[R] 23">
            <a:extLst>
              <a:ext uri="{FF2B5EF4-FFF2-40B4-BE49-F238E27FC236}">
                <a16:creationId xmlns:a16="http://schemas.microsoft.com/office/drawing/2014/main" id="{0D4E9172-39FC-194F-A63F-BB0F36092EBE}"/>
              </a:ext>
            </a:extLst>
          </p:cNvPr>
          <p:cNvCxnSpPr>
            <a:cxnSpLocks/>
            <a:stCxn id="32" idx="3"/>
          </p:cNvCxnSpPr>
          <p:nvPr/>
        </p:nvCxnSpPr>
        <p:spPr>
          <a:xfrm>
            <a:off x="7165887" y="173042"/>
            <a:ext cx="342412"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2743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29" name="그룹 6">
            <a:extLst>
              <a:ext uri="{FF2B5EF4-FFF2-40B4-BE49-F238E27FC236}">
                <a16:creationId xmlns:a16="http://schemas.microsoft.com/office/drawing/2014/main" id="{F50FAD65-24A0-FE45-A2F9-38665ED889A1}"/>
              </a:ext>
            </a:extLst>
          </p:cNvPr>
          <p:cNvGrpSpPr/>
          <p:nvPr/>
        </p:nvGrpSpPr>
        <p:grpSpPr>
          <a:xfrm>
            <a:off x="391997" y="26848"/>
            <a:ext cx="11482367" cy="292388"/>
            <a:chOff x="403314" y="4697616"/>
            <a:chExt cx="11482367" cy="292388"/>
          </a:xfrm>
        </p:grpSpPr>
        <p:sp>
          <p:nvSpPr>
            <p:cNvPr id="30" name="TextBox 29">
              <a:extLst>
                <a:ext uri="{FF2B5EF4-FFF2-40B4-BE49-F238E27FC236}">
                  <a16:creationId xmlns:a16="http://schemas.microsoft.com/office/drawing/2014/main" id="{B8FBA14D-6923-274F-8122-A458094987D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31" name="TextBox 30">
              <a:extLst>
                <a:ext uri="{FF2B5EF4-FFF2-40B4-BE49-F238E27FC236}">
                  <a16:creationId xmlns:a16="http://schemas.microsoft.com/office/drawing/2014/main" id="{5311941D-B1CF-6448-BC21-208B4C7B88B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2" name="TextBox 31">
              <a:extLst>
                <a:ext uri="{FF2B5EF4-FFF2-40B4-BE49-F238E27FC236}">
                  <a16:creationId xmlns:a16="http://schemas.microsoft.com/office/drawing/2014/main" id="{F92B1F94-EE01-F043-AF16-F54CA08F3E7F}"/>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25443010-7A16-CC43-85AF-A5B15F195B79}"/>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34" name="TextBox 33">
              <a:extLst>
                <a:ext uri="{FF2B5EF4-FFF2-40B4-BE49-F238E27FC236}">
                  <a16:creationId xmlns:a16="http://schemas.microsoft.com/office/drawing/2014/main" id="{C00C421F-6F5C-D84C-A17C-AC2E095E9461}"/>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35" name="직선 연결선[R] 21">
              <a:extLst>
                <a:ext uri="{FF2B5EF4-FFF2-40B4-BE49-F238E27FC236}">
                  <a16:creationId xmlns:a16="http://schemas.microsoft.com/office/drawing/2014/main" id="{F6809D18-7BC1-314D-95F3-3F781C979A44}"/>
                </a:ext>
              </a:extLst>
            </p:cNvPr>
            <p:cNvCxnSpPr>
              <a:stCxn id="30" idx="3"/>
              <a:endCxn id="31"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2">
              <a:extLst>
                <a:ext uri="{FF2B5EF4-FFF2-40B4-BE49-F238E27FC236}">
                  <a16:creationId xmlns:a16="http://schemas.microsoft.com/office/drawing/2014/main" id="{1BFBD820-F26C-164F-B59D-1DCF7F779CE5}"/>
                </a:ext>
              </a:extLst>
            </p:cNvPr>
            <p:cNvCxnSpPr>
              <a:stCxn id="31" idx="3"/>
              <a:endCxn id="32"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3">
              <a:extLst>
                <a:ext uri="{FF2B5EF4-FFF2-40B4-BE49-F238E27FC236}">
                  <a16:creationId xmlns:a16="http://schemas.microsoft.com/office/drawing/2014/main" id="{E79ECFE7-B35E-7341-86D6-6C3DEF0265A5}"/>
                </a:ext>
              </a:extLst>
            </p:cNvPr>
            <p:cNvCxnSpPr>
              <a:stCxn id="32" idx="3"/>
              <a:endCxn id="33"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4">
              <a:extLst>
                <a:ext uri="{FF2B5EF4-FFF2-40B4-BE49-F238E27FC236}">
                  <a16:creationId xmlns:a16="http://schemas.microsoft.com/office/drawing/2014/main" id="{F647E284-6E0F-6742-9BAC-FFEB3AAAC6CC}"/>
                </a:ext>
              </a:extLst>
            </p:cNvPr>
            <p:cNvCxnSpPr>
              <a:stCxn id="33" idx="3"/>
              <a:endCxn id="34"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p:txBody>
      </p:sp>
      <p:grpSp>
        <p:nvGrpSpPr>
          <p:cNvPr id="20" name="그룹 6">
            <a:extLst>
              <a:ext uri="{FF2B5EF4-FFF2-40B4-BE49-F238E27FC236}">
                <a16:creationId xmlns:a16="http://schemas.microsoft.com/office/drawing/2014/main" id="{2F40C631-6455-6B4B-A5EF-281D410C9A89}"/>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826AAC0-B773-1145-9952-D213709B3AA8}"/>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2CD4234-1EE6-E24B-A461-0494E126FBCA}"/>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A33E2634-534B-0340-8FD5-AA890AFDC02B}"/>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4DDCD5AE-CFFB-514E-B02B-A4D99473EA45}"/>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BF53C86B-E28D-8445-B0A8-16A048DF37CF}"/>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8159BF66-2169-2741-A7FB-956DF3CD782D}"/>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A84AE5D2-EAE2-FB4B-B042-C5B800A94D6D}"/>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79E2D8BA-FB3D-F54C-A9FE-9B89E43B3770}"/>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619E7151-D1D3-CC48-8730-30047354D6F8}"/>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20" name="그룹 6">
            <a:extLst>
              <a:ext uri="{FF2B5EF4-FFF2-40B4-BE49-F238E27FC236}">
                <a16:creationId xmlns:a16="http://schemas.microsoft.com/office/drawing/2014/main" id="{438C345A-E903-984B-B355-E4BE44CF25D4}"/>
              </a:ext>
            </a:extLst>
          </p:cNvPr>
          <p:cNvGrpSpPr/>
          <p:nvPr/>
        </p:nvGrpSpPr>
        <p:grpSpPr>
          <a:xfrm>
            <a:off x="391997" y="26848"/>
            <a:ext cx="11482367" cy="292388"/>
            <a:chOff x="403314" y="4697616"/>
            <a:chExt cx="11482367" cy="292388"/>
          </a:xfrm>
        </p:grpSpPr>
        <p:sp>
          <p:nvSpPr>
            <p:cNvPr id="21" name="TextBox 20">
              <a:extLst>
                <a:ext uri="{FF2B5EF4-FFF2-40B4-BE49-F238E27FC236}">
                  <a16:creationId xmlns:a16="http://schemas.microsoft.com/office/drawing/2014/main" id="{65FFF1DA-220B-0943-892A-67193CF5798E}"/>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2" name="TextBox 21">
              <a:extLst>
                <a:ext uri="{FF2B5EF4-FFF2-40B4-BE49-F238E27FC236}">
                  <a16:creationId xmlns:a16="http://schemas.microsoft.com/office/drawing/2014/main" id="{7061E1A8-4867-7B46-A5F9-C2CB25407520}"/>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503E629D-B1AD-1640-9C71-FEEE95054DF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2A5C7B8-ED0A-4045-BE20-824D0FED3CFB}"/>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5" name="TextBox 24">
              <a:extLst>
                <a:ext uri="{FF2B5EF4-FFF2-40B4-BE49-F238E27FC236}">
                  <a16:creationId xmlns:a16="http://schemas.microsoft.com/office/drawing/2014/main" id="{FAFDA302-BDDF-0343-A7CE-22827A1B3BCD}"/>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6" name="직선 연결선[R] 21">
              <a:extLst>
                <a:ext uri="{FF2B5EF4-FFF2-40B4-BE49-F238E27FC236}">
                  <a16:creationId xmlns:a16="http://schemas.microsoft.com/office/drawing/2014/main" id="{0FF193F2-3803-AB4E-B90F-8F207FBDBA36}"/>
                </a:ext>
              </a:extLst>
            </p:cNvPr>
            <p:cNvCxnSpPr>
              <a:stCxn id="21" idx="3"/>
              <a:endCxn id="22"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8EBE1628-B9D2-074F-8A0F-82EE78B1F98C}"/>
                </a:ext>
              </a:extLst>
            </p:cNvPr>
            <p:cNvCxnSpPr>
              <a:stCxn id="22" idx="3"/>
              <a:endCxn id="23"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2B42AEE0-A1C0-D34E-90E1-EA667AA3A7E3}"/>
                </a:ext>
              </a:extLst>
            </p:cNvPr>
            <p:cNvCxnSpPr>
              <a:stCxn id="23" idx="3"/>
              <a:endCxn id="24"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B7665EB-E76E-7E44-8F15-07096C128BC4}"/>
                </a:ext>
              </a:extLst>
            </p:cNvPr>
            <p:cNvCxnSpPr>
              <a:stCxn id="24" idx="3"/>
              <a:endCxn id="25"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4. 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"incoming",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3,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rcRect/>
          <a:stretch/>
        </p:blipFill>
        <p:spPr>
          <a:xfrm>
            <a:off x="7244118" y="1273510"/>
            <a:ext cx="4364783" cy="4176456"/>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21" name="그룹 6">
            <a:extLst>
              <a:ext uri="{FF2B5EF4-FFF2-40B4-BE49-F238E27FC236}">
                <a16:creationId xmlns:a16="http://schemas.microsoft.com/office/drawing/2014/main" id="{3C882F09-55EC-7246-B08A-D90FDEC3B7FD}"/>
              </a:ext>
            </a:extLst>
          </p:cNvPr>
          <p:cNvGrpSpPr/>
          <p:nvPr/>
        </p:nvGrpSpPr>
        <p:grpSpPr>
          <a:xfrm>
            <a:off x="391997" y="26848"/>
            <a:ext cx="11482367" cy="292388"/>
            <a:chOff x="403314" y="4697616"/>
            <a:chExt cx="11482367" cy="292388"/>
          </a:xfrm>
        </p:grpSpPr>
        <p:sp>
          <p:nvSpPr>
            <p:cNvPr id="22" name="TextBox 21">
              <a:extLst>
                <a:ext uri="{FF2B5EF4-FFF2-40B4-BE49-F238E27FC236}">
                  <a16:creationId xmlns:a16="http://schemas.microsoft.com/office/drawing/2014/main" id="{DAA01C42-024B-5041-9A44-D59F76E68102}"/>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3" name="TextBox 22">
              <a:extLst>
                <a:ext uri="{FF2B5EF4-FFF2-40B4-BE49-F238E27FC236}">
                  <a16:creationId xmlns:a16="http://schemas.microsoft.com/office/drawing/2014/main" id="{83EE0173-1D5D-7E48-889F-223EA8FC9B97}"/>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F83B6737-66C6-CD48-BF7D-5A0CEEA8CB82}"/>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5" name="TextBox 24">
              <a:extLst>
                <a:ext uri="{FF2B5EF4-FFF2-40B4-BE49-F238E27FC236}">
                  <a16:creationId xmlns:a16="http://schemas.microsoft.com/office/drawing/2014/main" id="{E8FD0C66-7DF2-704F-896F-BBDC70770156}"/>
                </a:ext>
              </a:extLst>
            </p:cNvPr>
            <p:cNvSpPr txBox="1"/>
            <p:nvPr/>
          </p:nvSpPr>
          <p:spPr>
            <a:xfrm>
              <a:off x="7519616" y="4697616"/>
              <a:ext cx="1390317" cy="292388"/>
            </a:xfrm>
            <a:prstGeom prst="rect">
              <a:avLst/>
            </a:prstGeom>
            <a:noFill/>
          </p:spPr>
          <p:txBody>
            <a:bodyPr wrap="none" rtlCol="0">
              <a:spAutoFit/>
            </a:bodyPr>
            <a:lstStyle/>
            <a:p>
              <a:r>
                <a:rPr lang="en-US" altLang="ko-KR" sz="1300" b="1" dirty="0"/>
                <a:t>4.</a:t>
              </a:r>
              <a:r>
                <a:rPr lang="ko-KR" altLang="en-US" sz="1300" b="1" dirty="0"/>
                <a:t> </a:t>
              </a:r>
              <a:r>
                <a:rPr lang="en-US" sz="1300" b="1" dirty="0"/>
                <a:t>Visualization</a:t>
              </a:r>
              <a:endParaRPr lang="en-KR" sz="1300" b="1" dirty="0"/>
            </a:p>
          </p:txBody>
        </p:sp>
        <p:sp>
          <p:nvSpPr>
            <p:cNvPr id="26" name="TextBox 25">
              <a:extLst>
                <a:ext uri="{FF2B5EF4-FFF2-40B4-BE49-F238E27FC236}">
                  <a16:creationId xmlns:a16="http://schemas.microsoft.com/office/drawing/2014/main" id="{7BB144AA-C17D-044E-B661-80F78F97800A}"/>
                </a:ext>
              </a:extLst>
            </p:cNvPr>
            <p:cNvSpPr txBox="1"/>
            <p:nvPr/>
          </p:nvSpPr>
          <p:spPr>
            <a:xfrm>
              <a:off x="9450399" y="4697616"/>
              <a:ext cx="2435282" cy="292388"/>
            </a:xfrm>
            <a:prstGeom prst="rect">
              <a:avLst/>
            </a:prstGeom>
            <a:noFill/>
          </p:spPr>
          <p:txBody>
            <a:bodyPr wrap="none" rtlCol="0">
              <a:spAutoFit/>
            </a:bodyPr>
            <a:lstStyle/>
            <a:p>
              <a:r>
                <a:rPr lang="en-US" altLang="ko-KR" sz="1300" b="1" dirty="0">
                  <a:solidFill>
                    <a:schemeClr val="bg1">
                      <a:lumMod val="85000"/>
                    </a:schemeClr>
                  </a:solidFill>
                </a:rPr>
                <a:t>5.</a:t>
              </a:r>
              <a:r>
                <a:rPr lang="ko-KR" altLang="en-US" sz="1300" b="1" dirty="0">
                  <a:solidFill>
                    <a:schemeClr val="bg1">
                      <a:lumMod val="85000"/>
                    </a:schemeClr>
                  </a:solidFill>
                </a:rPr>
                <a:t> </a:t>
              </a:r>
              <a:r>
                <a:rPr lang="en-US" sz="1300" b="1" dirty="0">
                  <a:solidFill>
                    <a:schemeClr val="bg1">
                      <a:lumMod val="85000"/>
                    </a:schemeClr>
                  </a:solidFill>
                </a:rPr>
                <a:t>Find ligand-receptor pairs</a:t>
              </a:r>
            </a:p>
          </p:txBody>
        </p:sp>
        <p:cxnSp>
          <p:nvCxnSpPr>
            <p:cNvPr id="27" name="직선 연결선[R] 21">
              <a:extLst>
                <a:ext uri="{FF2B5EF4-FFF2-40B4-BE49-F238E27FC236}">
                  <a16:creationId xmlns:a16="http://schemas.microsoft.com/office/drawing/2014/main" id="{1D298CBF-09FB-1449-99DA-CEC7759AD06B}"/>
                </a:ext>
              </a:extLst>
            </p:cNvPr>
            <p:cNvCxnSpPr>
              <a:stCxn id="22" idx="3"/>
              <a:endCxn id="23"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CA59EAB9-AD87-584F-9D47-D4AE0A5B14F6}"/>
                </a:ext>
              </a:extLst>
            </p:cNvPr>
            <p:cNvCxnSpPr>
              <a:stCxn id="23" idx="3"/>
              <a:endCxn id="24"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8766079B-2911-BC4C-866A-0D7CE34FC88B}"/>
                </a:ext>
              </a:extLst>
            </p:cNvPr>
            <p:cNvCxnSpPr>
              <a:stCxn id="24" idx="3"/>
              <a:endCxn id="25"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직선 연결선[R] 24">
              <a:extLst>
                <a:ext uri="{FF2B5EF4-FFF2-40B4-BE49-F238E27FC236}">
                  <a16:creationId xmlns:a16="http://schemas.microsoft.com/office/drawing/2014/main" id="{959C04B0-6356-1D40-96EE-41F877F5CC9E}"/>
                </a:ext>
              </a:extLst>
            </p:cNvPr>
            <p:cNvCxnSpPr>
              <a:stCxn id="25" idx="3"/>
              <a:endCxn id="26" idx="1"/>
            </p:cNvCxnSpPr>
            <p:nvPr/>
          </p:nvCxnSpPr>
          <p:spPr>
            <a:xfrm>
              <a:off x="8909933" y="4843810"/>
              <a:ext cx="540466"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80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a:bodyPr>
          <a:lstStyle/>
          <a:p>
            <a:r>
              <a:rPr lang="en-US" dirty="0"/>
              <a:t>5. Find ligand-receptor pairs</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849971"/>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26" name="Rectangle 25">
            <a:extLst>
              <a:ext uri="{FF2B5EF4-FFF2-40B4-BE49-F238E27FC236}">
                <a16:creationId xmlns:a16="http://schemas.microsoft.com/office/drawing/2014/main" id="{806960AF-7E3D-0348-A8C6-4F6423730BB1}"/>
              </a:ext>
            </a:extLst>
          </p:cNvPr>
          <p:cNvSpPr/>
          <p:nvPr/>
        </p:nvSpPr>
        <p:spPr>
          <a:xfrm>
            <a:off x="410817" y="1400400"/>
            <a:ext cx="9032473" cy="1200329"/>
          </a:xfrm>
          <a:prstGeom prst="rect">
            <a:avLst/>
          </a:prstGeom>
        </p:spPr>
        <p:txBody>
          <a:bodyPr wrap="none">
            <a:spAutoFit/>
          </a:bodyPr>
          <a:lstStyle/>
          <a:p>
            <a:r>
              <a:rPr lang="en-US" sz="2400" b="1" dirty="0"/>
              <a:t>Identify ligand-receptor pairs associated with CXCL pathway</a:t>
            </a:r>
          </a:p>
          <a:p>
            <a:br>
              <a:rPr lang="en-US" sz="2400" b="1" dirty="0"/>
            </a:br>
            <a:endParaRPr lang="en-US" sz="2400" b="1" dirty="0"/>
          </a:p>
        </p:txBody>
      </p:sp>
      <p:grpSp>
        <p:nvGrpSpPr>
          <p:cNvPr id="27" name="그룹 6">
            <a:extLst>
              <a:ext uri="{FF2B5EF4-FFF2-40B4-BE49-F238E27FC236}">
                <a16:creationId xmlns:a16="http://schemas.microsoft.com/office/drawing/2014/main" id="{CB25722A-45A7-D442-AA80-DEE861B7FAAF}"/>
              </a:ext>
            </a:extLst>
          </p:cNvPr>
          <p:cNvGrpSpPr/>
          <p:nvPr/>
        </p:nvGrpSpPr>
        <p:grpSpPr>
          <a:xfrm>
            <a:off x="391997" y="26848"/>
            <a:ext cx="9047085" cy="292388"/>
            <a:chOff x="403314" y="4697616"/>
            <a:chExt cx="9047085" cy="292388"/>
          </a:xfrm>
        </p:grpSpPr>
        <p:sp>
          <p:nvSpPr>
            <p:cNvPr id="28" name="TextBox 27">
              <a:extLst>
                <a:ext uri="{FF2B5EF4-FFF2-40B4-BE49-F238E27FC236}">
                  <a16:creationId xmlns:a16="http://schemas.microsoft.com/office/drawing/2014/main" id="{553646CF-02AB-8240-84BC-18E41CA994FA}"/>
                </a:ext>
              </a:extLst>
            </p:cNvPr>
            <p:cNvSpPr txBox="1"/>
            <p:nvPr/>
          </p:nvSpPr>
          <p:spPr>
            <a:xfrm>
              <a:off x="403314" y="4697616"/>
              <a:ext cx="1162498" cy="292388"/>
            </a:xfrm>
            <a:prstGeom prst="rect">
              <a:avLst/>
            </a:prstGeom>
            <a:noFill/>
          </p:spPr>
          <p:txBody>
            <a:bodyPr wrap="none" rtlCol="0">
              <a:spAutoFit/>
            </a:bodyPr>
            <a:lstStyle/>
            <a:p>
              <a:r>
                <a:rPr lang="en-US" altLang="ko-KR" sz="1300" b="1" dirty="0">
                  <a:solidFill>
                    <a:schemeClr val="bg1">
                      <a:lumMod val="85000"/>
                    </a:schemeClr>
                  </a:solidFill>
                </a:rPr>
                <a:t>1.</a:t>
              </a:r>
              <a:r>
                <a:rPr lang="ko-KR" altLang="en-US" sz="1300" b="1" dirty="0">
                  <a:solidFill>
                    <a:schemeClr val="bg1">
                      <a:lumMod val="85000"/>
                    </a:schemeClr>
                  </a:solidFill>
                </a:rPr>
                <a:t> </a:t>
              </a:r>
              <a:r>
                <a:rPr lang="en-KR" sz="1300" b="1">
                  <a:solidFill>
                    <a:schemeClr val="bg1">
                      <a:lumMod val="85000"/>
                    </a:schemeClr>
                  </a:solidFill>
                </a:rPr>
                <a:t>Load </a:t>
              </a:r>
              <a:r>
                <a:rPr lang="en-KR" sz="1300" b="1" dirty="0">
                  <a:solidFill>
                    <a:schemeClr val="bg1">
                      <a:lumMod val="85000"/>
                    </a:schemeClr>
                  </a:solidFill>
                </a:rPr>
                <a:t>data</a:t>
              </a:r>
            </a:p>
          </p:txBody>
        </p:sp>
        <p:sp>
          <p:nvSpPr>
            <p:cNvPr id="29" name="TextBox 28">
              <a:extLst>
                <a:ext uri="{FF2B5EF4-FFF2-40B4-BE49-F238E27FC236}">
                  <a16:creationId xmlns:a16="http://schemas.microsoft.com/office/drawing/2014/main" id="{9D1F8A26-41A5-E44F-BBCD-F5DE94EFF521}"/>
                </a:ext>
              </a:extLst>
            </p:cNvPr>
            <p:cNvSpPr txBox="1"/>
            <p:nvPr/>
          </p:nvSpPr>
          <p:spPr>
            <a:xfrm>
              <a:off x="1887132" y="4697616"/>
              <a:ext cx="1531188" cy="292388"/>
            </a:xfrm>
            <a:prstGeom prst="rect">
              <a:avLst/>
            </a:prstGeom>
            <a:noFill/>
          </p:spPr>
          <p:txBody>
            <a:bodyPr wrap="none" rtlCol="0">
              <a:spAutoFit/>
            </a:bodyPr>
            <a:lstStyle/>
            <a:p>
              <a:r>
                <a:rPr lang="en-US" altLang="ko-KR" sz="1300" b="1" dirty="0">
                  <a:solidFill>
                    <a:schemeClr val="bg1">
                      <a:lumMod val="85000"/>
                    </a:schemeClr>
                  </a:solidFill>
                </a:rPr>
                <a:t>2.</a:t>
              </a:r>
              <a:r>
                <a:rPr lang="ko-KR" altLang="en-US" sz="1300" b="1" dirty="0">
                  <a:solidFill>
                    <a:schemeClr val="bg1">
                      <a:lumMod val="85000"/>
                    </a:schemeClr>
                  </a:solidFill>
                </a:rPr>
                <a:t> </a:t>
              </a:r>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0" name="TextBox 29">
              <a:extLst>
                <a:ext uri="{FF2B5EF4-FFF2-40B4-BE49-F238E27FC236}">
                  <a16:creationId xmlns:a16="http://schemas.microsoft.com/office/drawing/2014/main" id="{3595980D-245B-AF48-8AB5-7367DB12D0A7}"/>
                </a:ext>
              </a:extLst>
            </p:cNvPr>
            <p:cNvSpPr txBox="1"/>
            <p:nvPr/>
          </p:nvSpPr>
          <p:spPr>
            <a:xfrm>
              <a:off x="3813783" y="4697616"/>
              <a:ext cx="3363421" cy="292388"/>
            </a:xfrm>
            <a:prstGeom prst="rect">
              <a:avLst/>
            </a:prstGeom>
            <a:noFill/>
          </p:spPr>
          <p:txBody>
            <a:bodyPr wrap="none" rtlCol="0">
              <a:spAutoFit/>
            </a:bodyPr>
            <a:lstStyle/>
            <a:p>
              <a:r>
                <a:rPr lang="en-US" altLang="ko-KR" sz="1300" b="1" dirty="0">
                  <a:solidFill>
                    <a:schemeClr val="bg1">
                      <a:lumMod val="85000"/>
                    </a:schemeClr>
                  </a:solidFill>
                </a:rPr>
                <a:t>3.</a:t>
              </a:r>
              <a:r>
                <a:rPr lang="ko-KR" altLang="en-US" sz="1300" b="1" dirty="0">
                  <a:solidFill>
                    <a:schemeClr val="bg1">
                      <a:lumMod val="85000"/>
                    </a:schemeClr>
                  </a:solidFill>
                </a:rPr>
                <a:t> </a:t>
              </a:r>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1" name="TextBox 30">
              <a:extLst>
                <a:ext uri="{FF2B5EF4-FFF2-40B4-BE49-F238E27FC236}">
                  <a16:creationId xmlns:a16="http://schemas.microsoft.com/office/drawing/2014/main" id="{27A4AA08-081F-C345-9339-C768BC5D8D60}"/>
                </a:ext>
              </a:extLst>
            </p:cNvPr>
            <p:cNvSpPr txBox="1"/>
            <p:nvPr/>
          </p:nvSpPr>
          <p:spPr>
            <a:xfrm>
              <a:off x="7519616" y="4697616"/>
              <a:ext cx="1390317" cy="292388"/>
            </a:xfrm>
            <a:prstGeom prst="rect">
              <a:avLst/>
            </a:prstGeom>
            <a:noFill/>
          </p:spPr>
          <p:txBody>
            <a:bodyPr wrap="none" rtlCol="0">
              <a:spAutoFit/>
            </a:bodyPr>
            <a:lstStyle/>
            <a:p>
              <a:r>
                <a:rPr lang="en-US" altLang="ko-KR" sz="1300" b="1" dirty="0">
                  <a:solidFill>
                    <a:schemeClr val="bg1">
                      <a:lumMod val="85000"/>
                    </a:schemeClr>
                  </a:solidFill>
                </a:rPr>
                <a:t>4.</a:t>
              </a:r>
              <a:r>
                <a:rPr lang="ko-KR" altLang="en-US" sz="1300" b="1" dirty="0">
                  <a:solidFill>
                    <a:schemeClr val="bg1">
                      <a:lumMod val="85000"/>
                    </a:schemeClr>
                  </a:solidFill>
                </a:rPr>
                <a:t> </a:t>
              </a:r>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33" name="직선 연결선[R] 21">
              <a:extLst>
                <a:ext uri="{FF2B5EF4-FFF2-40B4-BE49-F238E27FC236}">
                  <a16:creationId xmlns:a16="http://schemas.microsoft.com/office/drawing/2014/main" id="{BE5CEF99-45A6-634A-9C27-7402FF9DA30D}"/>
                </a:ext>
              </a:extLst>
            </p:cNvPr>
            <p:cNvCxnSpPr>
              <a:stCxn id="28" idx="3"/>
              <a:endCxn id="29" idx="1"/>
            </p:cNvCxnSpPr>
            <p:nvPr/>
          </p:nvCxnSpPr>
          <p:spPr>
            <a:xfrm>
              <a:off x="1565812" y="4843810"/>
              <a:ext cx="32132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4" name="직선 연결선[R] 22">
              <a:extLst>
                <a:ext uri="{FF2B5EF4-FFF2-40B4-BE49-F238E27FC236}">
                  <a16:creationId xmlns:a16="http://schemas.microsoft.com/office/drawing/2014/main" id="{AA6240A4-1696-5443-AD2A-E9D6A2D6A4BF}"/>
                </a:ext>
              </a:extLst>
            </p:cNvPr>
            <p:cNvCxnSpPr>
              <a:stCxn id="29" idx="3"/>
              <a:endCxn id="30" idx="1"/>
            </p:cNvCxnSpPr>
            <p:nvPr/>
          </p:nvCxnSpPr>
          <p:spPr>
            <a:xfrm>
              <a:off x="3418320" y="4843810"/>
              <a:ext cx="395463"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직선 연결선[R] 23">
              <a:extLst>
                <a:ext uri="{FF2B5EF4-FFF2-40B4-BE49-F238E27FC236}">
                  <a16:creationId xmlns:a16="http://schemas.microsoft.com/office/drawing/2014/main" id="{C2BAB28D-C99E-C04D-BF06-9B347318718D}"/>
                </a:ext>
              </a:extLst>
            </p:cNvPr>
            <p:cNvCxnSpPr>
              <a:stCxn id="30" idx="3"/>
              <a:endCxn id="31" idx="1"/>
            </p:cNvCxnSpPr>
            <p:nvPr/>
          </p:nvCxnSpPr>
          <p:spPr>
            <a:xfrm>
              <a:off x="7177204" y="4843810"/>
              <a:ext cx="342412"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9F82403-604E-9A4E-BDF3-9062462CDBCC}"/>
                </a:ext>
              </a:extLst>
            </p:cNvPr>
            <p:cNvCxnSpPr>
              <a:cxnSpLocks/>
              <a:stCxn id="31" idx="3"/>
              <a:endCxn id="40" idx="1"/>
            </p:cNvCxnSpPr>
            <p:nvPr/>
          </p:nvCxnSpPr>
          <p:spPr>
            <a:xfrm>
              <a:off x="8909933" y="4843810"/>
              <a:ext cx="540466"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4EA4DBB-7E6D-8C4D-AA54-AC7B9D49F255}"/>
              </a:ext>
            </a:extLst>
          </p:cNvPr>
          <p:cNvSpPr txBox="1"/>
          <p:nvPr/>
        </p:nvSpPr>
        <p:spPr>
          <a:xfrm>
            <a:off x="9439082" y="26848"/>
            <a:ext cx="2435282" cy="292388"/>
          </a:xfrm>
          <a:prstGeom prst="rect">
            <a:avLst/>
          </a:prstGeom>
          <a:noFill/>
        </p:spPr>
        <p:txBody>
          <a:bodyPr wrap="none" rtlCol="0">
            <a:spAutoFit/>
          </a:bodyPr>
          <a:lstStyle/>
          <a:p>
            <a:r>
              <a:rPr lang="en-US" altLang="ko-KR" sz="1300" b="1" dirty="0"/>
              <a:t>5.</a:t>
            </a:r>
            <a:r>
              <a:rPr lang="ko-KR" altLang="en-US" sz="1300" b="1" dirty="0"/>
              <a:t> </a:t>
            </a:r>
            <a:r>
              <a:rPr lang="en-US" sz="1300" b="1" dirty="0"/>
              <a:t>Find ligand-receptor pairs</a:t>
            </a:r>
          </a:p>
        </p:txBody>
      </p:sp>
      <p:graphicFrame>
        <p:nvGraphicFramePr>
          <p:cNvPr id="3" name="Table 10">
            <a:extLst>
              <a:ext uri="{FF2B5EF4-FFF2-40B4-BE49-F238E27FC236}">
                <a16:creationId xmlns:a16="http://schemas.microsoft.com/office/drawing/2014/main" id="{27BD5575-62C9-2D42-9F14-BA9AE05DCBBC}"/>
              </a:ext>
            </a:extLst>
          </p:cNvPr>
          <p:cNvGraphicFramePr>
            <a:graphicFrameLocks noGrp="1"/>
          </p:cNvGraphicFramePr>
          <p:nvPr>
            <p:extLst>
              <p:ext uri="{D42A27DB-BD31-4B8C-83A1-F6EECF244321}">
                <p14:modId xmlns:p14="http://schemas.microsoft.com/office/powerpoint/2010/main" val="3833072662"/>
              </p:ext>
            </p:extLst>
          </p:nvPr>
        </p:nvGraphicFramePr>
        <p:xfrm>
          <a:off x="195970" y="2903328"/>
          <a:ext cx="2351260" cy="3505671"/>
        </p:xfrm>
        <a:graphic>
          <a:graphicData uri="http://schemas.openxmlformats.org/drawingml/2006/table">
            <a:tbl>
              <a:tblPr firstRow="1" bandRow="1">
                <a:tableStyleId>{C083E6E3-FA7D-4D7B-A595-EF9225AFEA82}</a:tableStyleId>
              </a:tblPr>
              <a:tblGrid>
                <a:gridCol w="1175630">
                  <a:extLst>
                    <a:ext uri="{9D8B030D-6E8A-4147-A177-3AD203B41FA5}">
                      <a16:colId xmlns:a16="http://schemas.microsoft.com/office/drawing/2014/main" val="3939761709"/>
                    </a:ext>
                  </a:extLst>
                </a:gridCol>
                <a:gridCol w="1175630">
                  <a:extLst>
                    <a:ext uri="{9D8B030D-6E8A-4147-A177-3AD203B41FA5}">
                      <a16:colId xmlns:a16="http://schemas.microsoft.com/office/drawing/2014/main" val="501382145"/>
                    </a:ext>
                  </a:extLst>
                </a:gridCol>
              </a:tblGrid>
              <a:tr h="389519">
                <a:tc>
                  <a:txBody>
                    <a:bodyPr/>
                    <a:lstStyle/>
                    <a:p>
                      <a:pPr algn="ctr"/>
                      <a:r>
                        <a:rPr lang="en-KR" sz="1600" dirty="0"/>
                        <a:t>Levels</a:t>
                      </a:r>
                    </a:p>
                  </a:txBody>
                  <a:tcPr anchor="ctr"/>
                </a:tc>
                <a:tc>
                  <a:txBody>
                    <a:bodyPr/>
                    <a:lstStyle/>
                    <a:p>
                      <a:pPr algn="ctr"/>
                      <a:r>
                        <a:rPr lang="en-KR" sz="1600" dirty="0"/>
                        <a:t>Labels</a:t>
                      </a:r>
                    </a:p>
                  </a:txBody>
                  <a:tcPr anchor="ctr"/>
                </a:tc>
                <a:extLst>
                  <a:ext uri="{0D108BD9-81ED-4DB2-BD59-A6C34878D82A}">
                    <a16:rowId xmlns:a16="http://schemas.microsoft.com/office/drawing/2014/main" val="3658983292"/>
                  </a:ext>
                </a:extLst>
              </a:tr>
              <a:tr h="389519">
                <a:tc>
                  <a:txBody>
                    <a:bodyPr/>
                    <a:lstStyle/>
                    <a:p>
                      <a:pPr algn="ctr"/>
                      <a:r>
                        <a:rPr lang="en-KR" sz="1600" dirty="0"/>
                        <a:t>1</a:t>
                      </a:r>
                    </a:p>
                  </a:txBody>
                  <a:tcPr anchor="ctr"/>
                </a:tc>
                <a:tc>
                  <a:txBody>
                    <a:bodyPr/>
                    <a:lstStyle/>
                    <a:p>
                      <a:pPr algn="ctr"/>
                      <a:r>
                        <a:rPr lang="en-KR" sz="1600" dirty="0"/>
                        <a:t>Astro</a:t>
                      </a:r>
                    </a:p>
                  </a:txBody>
                  <a:tcPr anchor="ctr"/>
                </a:tc>
                <a:extLst>
                  <a:ext uri="{0D108BD9-81ED-4DB2-BD59-A6C34878D82A}">
                    <a16:rowId xmlns:a16="http://schemas.microsoft.com/office/drawing/2014/main" val="2004845897"/>
                  </a:ext>
                </a:extLst>
              </a:tr>
              <a:tr h="389519">
                <a:tc>
                  <a:txBody>
                    <a:bodyPr/>
                    <a:lstStyle/>
                    <a:p>
                      <a:pPr algn="ctr"/>
                      <a:r>
                        <a:rPr lang="en-KR" sz="1600" dirty="0"/>
                        <a:t>2</a:t>
                      </a:r>
                    </a:p>
                  </a:txBody>
                  <a:tcPr anchor="ctr"/>
                </a:tc>
                <a:tc>
                  <a:txBody>
                    <a:bodyPr/>
                    <a:lstStyle/>
                    <a:p>
                      <a:pPr algn="ctr"/>
                      <a:r>
                        <a:rPr lang="en-KR" sz="1600" dirty="0"/>
                        <a:t>L2/3 IT</a:t>
                      </a:r>
                    </a:p>
                  </a:txBody>
                  <a:tcPr anchor="ctr"/>
                </a:tc>
                <a:extLst>
                  <a:ext uri="{0D108BD9-81ED-4DB2-BD59-A6C34878D82A}">
                    <a16:rowId xmlns:a16="http://schemas.microsoft.com/office/drawing/2014/main" val="1715476435"/>
                  </a:ext>
                </a:extLst>
              </a:tr>
              <a:tr h="389519">
                <a:tc>
                  <a:txBody>
                    <a:bodyPr/>
                    <a:lstStyle/>
                    <a:p>
                      <a:pPr algn="ctr"/>
                      <a:r>
                        <a:rPr lang="en-KR" sz="1600" dirty="0"/>
                        <a:t>3</a:t>
                      </a:r>
                    </a:p>
                  </a:txBody>
                  <a:tcPr anchor="ctr"/>
                </a:tc>
                <a:tc>
                  <a:txBody>
                    <a:bodyPr/>
                    <a:lstStyle/>
                    <a:p>
                      <a:pPr algn="ctr"/>
                      <a:r>
                        <a:rPr lang="en-KR" sz="1600" dirty="0"/>
                        <a:t>L4</a:t>
                      </a:r>
                    </a:p>
                  </a:txBody>
                  <a:tcPr anchor="ctr"/>
                </a:tc>
                <a:extLst>
                  <a:ext uri="{0D108BD9-81ED-4DB2-BD59-A6C34878D82A}">
                    <a16:rowId xmlns:a16="http://schemas.microsoft.com/office/drawing/2014/main" val="1542454815"/>
                  </a:ext>
                </a:extLst>
              </a:tr>
              <a:tr h="389519">
                <a:tc>
                  <a:txBody>
                    <a:bodyPr/>
                    <a:lstStyle/>
                    <a:p>
                      <a:pPr algn="ctr"/>
                      <a:r>
                        <a:rPr lang="en-KR" sz="1600" dirty="0"/>
                        <a:t>4</a:t>
                      </a:r>
                    </a:p>
                  </a:txBody>
                  <a:tcPr anchor="ctr"/>
                </a:tc>
                <a:tc>
                  <a:txBody>
                    <a:bodyPr/>
                    <a:lstStyle/>
                    <a:p>
                      <a:pPr algn="ctr"/>
                      <a:r>
                        <a:rPr lang="en-KR" sz="1600" dirty="0"/>
                        <a:t>L5 IT</a:t>
                      </a:r>
                    </a:p>
                  </a:txBody>
                  <a:tcPr anchor="ctr"/>
                </a:tc>
                <a:extLst>
                  <a:ext uri="{0D108BD9-81ED-4DB2-BD59-A6C34878D82A}">
                    <a16:rowId xmlns:a16="http://schemas.microsoft.com/office/drawing/2014/main" val="34531038"/>
                  </a:ext>
                </a:extLst>
              </a:tr>
              <a:tr h="389519">
                <a:tc>
                  <a:txBody>
                    <a:bodyPr/>
                    <a:lstStyle/>
                    <a:p>
                      <a:pPr algn="ctr"/>
                      <a:r>
                        <a:rPr lang="en-KR" sz="1600" dirty="0"/>
                        <a:t>5</a:t>
                      </a:r>
                    </a:p>
                  </a:txBody>
                  <a:tcPr anchor="ctr"/>
                </a:tc>
                <a:tc>
                  <a:txBody>
                    <a:bodyPr/>
                    <a:lstStyle/>
                    <a:p>
                      <a:pPr algn="ctr"/>
                      <a:r>
                        <a:rPr lang="en-KR" sz="1600" dirty="0"/>
                        <a:t>L6 IT</a:t>
                      </a:r>
                    </a:p>
                  </a:txBody>
                  <a:tcPr anchor="ctr"/>
                </a:tc>
                <a:extLst>
                  <a:ext uri="{0D108BD9-81ED-4DB2-BD59-A6C34878D82A}">
                    <a16:rowId xmlns:a16="http://schemas.microsoft.com/office/drawing/2014/main" val="849129236"/>
                  </a:ext>
                </a:extLst>
              </a:tr>
              <a:tr h="389519">
                <a:tc>
                  <a:txBody>
                    <a:bodyPr/>
                    <a:lstStyle/>
                    <a:p>
                      <a:pPr algn="ctr"/>
                      <a:r>
                        <a:rPr lang="en-KR" sz="1600" dirty="0"/>
                        <a:t>6</a:t>
                      </a:r>
                    </a:p>
                  </a:txBody>
                  <a:tcPr anchor="ctr"/>
                </a:tc>
                <a:tc>
                  <a:txBody>
                    <a:bodyPr/>
                    <a:lstStyle/>
                    <a:p>
                      <a:pPr algn="ctr"/>
                      <a:r>
                        <a:rPr lang="en-KR" sz="1600" dirty="0"/>
                        <a:t>L6 CT</a:t>
                      </a:r>
                    </a:p>
                  </a:txBody>
                  <a:tcPr anchor="ctr"/>
                </a:tc>
                <a:extLst>
                  <a:ext uri="{0D108BD9-81ED-4DB2-BD59-A6C34878D82A}">
                    <a16:rowId xmlns:a16="http://schemas.microsoft.com/office/drawing/2014/main" val="969317041"/>
                  </a:ext>
                </a:extLst>
              </a:tr>
              <a:tr h="389519">
                <a:tc>
                  <a:txBody>
                    <a:bodyPr/>
                    <a:lstStyle/>
                    <a:p>
                      <a:pPr algn="ctr"/>
                      <a:r>
                        <a:rPr lang="en-KR" sz="1600" dirty="0"/>
                        <a:t>7</a:t>
                      </a:r>
                    </a:p>
                  </a:txBody>
                  <a:tcPr anchor="ctr"/>
                </a:tc>
                <a:tc>
                  <a:txBody>
                    <a:bodyPr/>
                    <a:lstStyle/>
                    <a:p>
                      <a:pPr algn="ctr"/>
                      <a:r>
                        <a:rPr lang="en-KR" sz="1600" dirty="0"/>
                        <a:t>L6b</a:t>
                      </a:r>
                    </a:p>
                  </a:txBody>
                  <a:tcPr anchor="ctr"/>
                </a:tc>
                <a:extLst>
                  <a:ext uri="{0D108BD9-81ED-4DB2-BD59-A6C34878D82A}">
                    <a16:rowId xmlns:a16="http://schemas.microsoft.com/office/drawing/2014/main" val="549600003"/>
                  </a:ext>
                </a:extLst>
              </a:tr>
              <a:tr h="389519">
                <a:tc>
                  <a:txBody>
                    <a:bodyPr/>
                    <a:lstStyle/>
                    <a:p>
                      <a:pPr algn="ctr"/>
                      <a:r>
                        <a:rPr lang="en-KR" sz="1600" dirty="0"/>
                        <a:t>8</a:t>
                      </a:r>
                    </a:p>
                  </a:txBody>
                  <a:tcPr anchor="ctr"/>
                </a:tc>
                <a:tc>
                  <a:txBody>
                    <a:bodyPr/>
                    <a:lstStyle/>
                    <a:p>
                      <a:pPr algn="ctr"/>
                      <a:r>
                        <a:rPr lang="en-KR" sz="1600" dirty="0"/>
                        <a:t>Oligo</a:t>
                      </a:r>
                    </a:p>
                  </a:txBody>
                  <a:tcPr anchor="ctr"/>
                </a:tc>
                <a:extLst>
                  <a:ext uri="{0D108BD9-81ED-4DB2-BD59-A6C34878D82A}">
                    <a16:rowId xmlns:a16="http://schemas.microsoft.com/office/drawing/2014/main" val="3640438293"/>
                  </a:ext>
                </a:extLst>
              </a:tr>
            </a:tbl>
          </a:graphicData>
        </a:graphic>
      </p:graphicFrame>
      <p:pic>
        <p:nvPicPr>
          <p:cNvPr id="12" name="Picture 11">
            <a:extLst>
              <a:ext uri="{FF2B5EF4-FFF2-40B4-BE49-F238E27FC236}">
                <a16:creationId xmlns:a16="http://schemas.microsoft.com/office/drawing/2014/main" id="{418BD754-58EB-A14B-A611-65745030F91F}"/>
              </a:ext>
            </a:extLst>
          </p:cNvPr>
          <p:cNvPicPr>
            <a:picLocks noChangeAspect="1"/>
          </p:cNvPicPr>
          <p:nvPr/>
        </p:nvPicPr>
        <p:blipFill rotWithShape="1">
          <a:blip r:embed="rId2"/>
          <a:srcRect l="92473" r="741"/>
          <a:stretch/>
        </p:blipFill>
        <p:spPr>
          <a:xfrm>
            <a:off x="11445846" y="2905632"/>
            <a:ext cx="618332" cy="2367919"/>
          </a:xfrm>
          <a:prstGeom prst="rect">
            <a:avLst/>
          </a:prstGeom>
        </p:spPr>
      </p:pic>
      <p:pic>
        <p:nvPicPr>
          <p:cNvPr id="14" name="Picture 13">
            <a:extLst>
              <a:ext uri="{FF2B5EF4-FFF2-40B4-BE49-F238E27FC236}">
                <a16:creationId xmlns:a16="http://schemas.microsoft.com/office/drawing/2014/main" id="{61D9834F-E61F-F244-9965-0D953C4BA357}"/>
              </a:ext>
            </a:extLst>
          </p:cNvPr>
          <p:cNvPicPr>
            <a:picLocks noChangeAspect="1"/>
          </p:cNvPicPr>
          <p:nvPr/>
        </p:nvPicPr>
        <p:blipFill>
          <a:blip r:embed="rId3"/>
          <a:stretch>
            <a:fillRect/>
          </a:stretch>
        </p:blipFill>
        <p:spPr>
          <a:xfrm>
            <a:off x="2547230" y="2894256"/>
            <a:ext cx="8898616" cy="2083372"/>
          </a:xfrm>
          <a:prstGeom prst="rect">
            <a:avLst/>
          </a:prstGeom>
        </p:spPr>
      </p:pic>
      <p:sp>
        <p:nvSpPr>
          <p:cNvPr id="49" name="직사각형 48">
            <a:extLst>
              <a:ext uri="{FF2B5EF4-FFF2-40B4-BE49-F238E27FC236}">
                <a16:creationId xmlns:a16="http://schemas.microsoft.com/office/drawing/2014/main" id="{3D67CE1C-34F9-7C75-C10C-76A522BAD1A5}"/>
              </a:ext>
            </a:extLst>
          </p:cNvPr>
          <p:cNvSpPr/>
          <p:nvPr/>
        </p:nvSpPr>
        <p:spPr>
          <a:xfrm>
            <a:off x="3519642" y="3801600"/>
            <a:ext cx="90458" cy="877330"/>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2743200" y="5462543"/>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3548315" y="4678930"/>
            <a:ext cx="16556" cy="813632"/>
          </a:xfrm>
          <a:prstGeom prst="straightConnector1">
            <a:avLst/>
          </a:prstGeom>
          <a:ln w="127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030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65</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
        <p:nvSpPr>
          <p:cNvPr id="3" name="직사각형 2">
            <a:extLst>
              <a:ext uri="{FF2B5EF4-FFF2-40B4-BE49-F238E27FC236}">
                <a16:creationId xmlns:a16="http://schemas.microsoft.com/office/drawing/2014/main" id="{4EB9B36A-CA5B-30C5-F09B-AA5EC22619D2}"/>
              </a:ext>
            </a:extLst>
          </p:cNvPr>
          <p:cNvSpPr/>
          <p:nvPr/>
        </p:nvSpPr>
        <p:spPr>
          <a:xfrm>
            <a:off x="1014413" y="2557463"/>
            <a:ext cx="4086223" cy="12430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11" name="TextBox 10">
            <a:extLst>
              <a:ext uri="{FF2B5EF4-FFF2-40B4-BE49-F238E27FC236}">
                <a16:creationId xmlns:a16="http://schemas.microsoft.com/office/drawing/2014/main" id="{75C4DAC4-CA1C-DA64-5F31-24576F1BE62D}"/>
              </a:ext>
            </a:extLst>
          </p:cNvPr>
          <p:cNvSpPr txBox="1"/>
          <p:nvPr/>
        </p:nvSpPr>
        <p:spPr>
          <a:xfrm>
            <a:off x="8786812" y="1956982"/>
            <a:ext cx="3405187" cy="1015663"/>
          </a:xfrm>
          <a:prstGeom prst="rect">
            <a:avLst/>
          </a:prstGeom>
          <a:noFill/>
        </p:spPr>
        <p:txBody>
          <a:bodyPr wrap="square" rtlCol="0">
            <a:spAutoFit/>
          </a:bodyPr>
          <a:lstStyle/>
          <a:p>
            <a:r>
              <a:rPr kumimoji="1" lang="en-US" altLang="ko-Kore-US" sz="1500" b="1" dirty="0"/>
              <a:t>Code editor</a:t>
            </a:r>
            <a:r>
              <a:rPr kumimoji="1" lang="ko-Kore-US" altLang="en-US" sz="1500" b="1" dirty="0"/>
              <a:t>에서 코드를 작성하거나 적혀져 있는 코드를 실행합니다</a:t>
            </a:r>
            <a:r>
              <a:rPr kumimoji="1" lang="en-US" altLang="ko-Kore-US" sz="1500" b="1" dirty="0"/>
              <a:t>.</a:t>
            </a:r>
          </a:p>
          <a:p>
            <a:r>
              <a:rPr kumimoji="1" lang="en-US" altLang="ko-Kore-US" sz="1500" b="1" dirty="0" err="1">
                <a:highlight>
                  <a:srgbClr val="FFFF00"/>
                </a:highlight>
              </a:rPr>
              <a:t>Ctrl+Enter</a:t>
            </a:r>
            <a:r>
              <a:rPr kumimoji="1" lang="ko-Kore-US" altLang="en-US" sz="1500" b="1" dirty="0"/>
              <a:t>를 통해 각 한 줄씩의 코드를 실행할 수 있습니다</a:t>
            </a:r>
            <a:r>
              <a:rPr kumimoji="1" lang="en-US" altLang="ko-Kore-US" sz="1500" b="1" dirty="0"/>
              <a:t>.</a:t>
            </a:r>
            <a:endParaRPr kumimoji="1" lang="ko-Kore-US" altLang="en-US" sz="1500" b="1" dirty="0"/>
          </a:p>
        </p:txBody>
      </p:sp>
      <p:cxnSp>
        <p:nvCxnSpPr>
          <p:cNvPr id="17" name="직선 화살표 연결선 16">
            <a:extLst>
              <a:ext uri="{FF2B5EF4-FFF2-40B4-BE49-F238E27FC236}">
                <a16:creationId xmlns:a16="http://schemas.microsoft.com/office/drawing/2014/main" id="{1BF74752-71DE-08D4-DBCA-3969C3686CFD}"/>
              </a:ext>
            </a:extLst>
          </p:cNvPr>
          <p:cNvCxnSpPr>
            <a:cxnSpLocks/>
            <a:stCxn id="10" idx="3"/>
            <a:endCxn id="11" idx="1"/>
          </p:cNvCxnSpPr>
          <p:nvPr/>
        </p:nvCxnSpPr>
        <p:spPr>
          <a:xfrm flipV="1">
            <a:off x="5143500" y="2464814"/>
            <a:ext cx="3643312" cy="6498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47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9</a:t>
            </a:fld>
            <a:endParaRPr lang="en-KR" dirty="0"/>
          </a:p>
        </p:txBody>
      </p:sp>
    </p:spTree>
    <p:extLst>
      <p:ext uri="{BB962C8B-B14F-4D97-AF65-F5344CB8AC3E}">
        <p14:creationId xmlns:p14="http://schemas.microsoft.com/office/powerpoint/2010/main" val="35748755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3741</TotalTime>
  <Words>6287</Words>
  <Application>Microsoft Macintosh PowerPoint</Application>
  <PresentationFormat>Widescreen</PresentationFormat>
  <Paragraphs>921</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Courier</vt:lpstr>
      <vt:lpstr>Courier New</vt:lpstr>
      <vt:lpstr>Office Theme</vt:lpstr>
      <vt:lpstr>Spatial Transcriptome with R programming</vt:lpstr>
      <vt:lpstr>Welcome to Spatial Transcriptomic session</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Web summary .html file</vt:lpstr>
      <vt:lpstr>What is a Loupe Browser?</vt:lpstr>
      <vt:lpstr>Loupe Browser</vt:lpstr>
      <vt:lpstr>Load a 10X Visium dataset in R as a SinglecellExperiment</vt:lpstr>
      <vt:lpstr>Clustering Analysis - BayesSpace</vt:lpstr>
      <vt:lpstr>What is BayesSpace?</vt:lpstr>
      <vt:lpstr>Dataset Description</vt:lpstr>
      <vt:lpstr>0. Load packages in current R environment</vt:lpstr>
      <vt:lpstr>1. Load dataset</vt:lpstr>
      <vt:lpstr>1. Load dataset</vt:lpstr>
      <vt:lpstr>1. Load dataset</vt:lpstr>
      <vt:lpstr>1. Load dataset</vt:lpstr>
      <vt:lpstr>2. Preprocessing</vt:lpstr>
      <vt:lpstr>2. Preprocessing</vt:lpstr>
      <vt:lpstr>3. Feature selection and Dimension reduction</vt:lpstr>
      <vt:lpstr>3. Feature selection and Dimension reduction</vt:lpstr>
      <vt:lpstr>3. Feature selection and Dimension reduction</vt:lpstr>
      <vt:lpstr>4. Clustering</vt:lpstr>
      <vt:lpstr>BayesSpace algorithm </vt:lpstr>
      <vt:lpstr>4. Clustering</vt:lpstr>
      <vt:lpstr>4. Clustering</vt:lpstr>
      <vt:lpstr>4. Clustering</vt:lpstr>
      <vt:lpstr>4. Clustering</vt:lpstr>
      <vt:lpstr>5. Annotation</vt:lpstr>
      <vt:lpstr>5. Annotation</vt:lpstr>
      <vt:lpstr>5. Annotation</vt:lpstr>
      <vt:lpstr>5. Annotation</vt:lpstr>
      <vt:lpstr>PowerPoint Presentation</vt:lpstr>
      <vt:lpstr>5. Annotation</vt:lpstr>
      <vt:lpstr>Cell-cell interaction - CellChat</vt:lpstr>
      <vt:lpstr>What is CellChat?</vt:lpstr>
      <vt:lpstr>Dataset Description</vt:lpstr>
      <vt:lpstr>0. Load packages in current R environment</vt:lpstr>
      <vt:lpstr>1. Load dataset</vt:lpstr>
      <vt:lpstr>1. Load dataset</vt:lpstr>
      <vt:lpstr>1. Load dataset</vt:lpstr>
      <vt:lpstr>1. Load dataset</vt:lpstr>
      <vt:lpstr>1. Load dataset</vt:lpstr>
      <vt:lpstr>2. Preprocessing</vt:lpstr>
      <vt:lpstr>3. Inference of cell-cell communication network</vt:lpstr>
      <vt:lpstr>3. Inference of cell-cell communication network</vt:lpstr>
      <vt:lpstr>3. Inference of cell-cell communication network</vt:lpstr>
      <vt:lpstr>3. Inference of cell-cell communication network</vt:lpstr>
      <vt:lpstr>4. Visualization of cell-cell communication network</vt:lpstr>
      <vt:lpstr>4. Visualization of cell-cell communication network</vt:lpstr>
      <vt:lpstr>4. Visualization of cell-cell communication network</vt:lpstr>
      <vt:lpstr>4. Visualization of cell-cell communication network</vt:lpstr>
      <vt:lpstr>5. Find ligand-receptor pairs</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천하림</cp:lastModifiedBy>
  <cp:revision>566</cp:revision>
  <dcterms:created xsi:type="dcterms:W3CDTF">2022-11-23T02:56:18Z</dcterms:created>
  <dcterms:modified xsi:type="dcterms:W3CDTF">2023-02-01T05:39:59Z</dcterms:modified>
</cp:coreProperties>
</file>